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63" r:id="rId2"/>
    <p:sldId id="264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76" r:id="rId11"/>
    <p:sldId id="275" r:id="rId12"/>
    <p:sldId id="274" r:id="rId13"/>
    <p:sldId id="273" r:id="rId14"/>
    <p:sldId id="272" r:id="rId15"/>
    <p:sldId id="281" r:id="rId16"/>
    <p:sldId id="280" r:id="rId17"/>
    <p:sldId id="279" r:id="rId18"/>
    <p:sldId id="295" r:id="rId19"/>
    <p:sldId id="278" r:id="rId20"/>
    <p:sldId id="277" r:id="rId21"/>
    <p:sldId id="288" r:id="rId22"/>
    <p:sldId id="287" r:id="rId23"/>
    <p:sldId id="286" r:id="rId24"/>
    <p:sldId id="285" r:id="rId25"/>
    <p:sldId id="284" r:id="rId26"/>
    <p:sldId id="283" r:id="rId27"/>
    <p:sldId id="282" r:id="rId28"/>
    <p:sldId id="290" r:id="rId29"/>
    <p:sldId id="294" r:id="rId30"/>
    <p:sldId id="293" r:id="rId31"/>
  </p:sldIdLst>
  <p:sldSz cx="9144000" cy="6858000" type="screen4x3"/>
  <p:notesSz cx="6858000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660"/>
  </p:normalViewPr>
  <p:slideViewPr>
    <p:cSldViewPr>
      <p:cViewPr varScale="1">
        <p:scale>
          <a:sx n="74" d="100"/>
          <a:sy n="74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70EDC7-DC60-44AB-AADE-A0908078541D}" type="datetimeFigureOut">
              <a:rPr lang="id-ID"/>
              <a:pPr>
                <a:defRPr/>
              </a:pPr>
              <a:t>25/01/2024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5C1ED3-80AA-43D8-BF3F-EF5D9098D1E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140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374F-CCF9-4C30-B7A2-10BAF04173BA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8FFC-BD1B-4368-93F6-A599B749273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80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8A34-330A-4DE3-AE8F-C001D37EDA43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31EEB-6F45-4C36-9DDA-B85856DD86FD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998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F329-C6E1-426A-9401-117E7EDD1F58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FC932-3E01-47AD-9597-F2CD0062BE1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59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2160-A32E-4E26-BAA5-CA68FC0CEB58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303BE-7BA8-4E9A-A917-1F1782D4B8E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55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3CAE-0ED8-4D41-86E1-EBE870F3105C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A6F5A-2D20-4394-8417-F98E9552040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81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3D1F-0367-4336-A75D-81075FC740C2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3E58A-7466-4A80-A52B-1CA886A1967B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97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F6F1-9BC1-4203-9444-54A444CFD7BB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293D-62E8-464D-9A9E-BED4D556FB1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498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C642-8694-4059-A5F0-05E1D3D966B8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0720D-57B5-4F1B-8347-79954BECC89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718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0DC-9EEE-4D9B-9C77-E80341CA7D55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66CCB-48B1-4110-81B0-DEBA0873072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285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630F-39D8-4CD4-921A-FACBC1E4702D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72A66-F490-400D-AE85-2BCFE38AC13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7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F951-76C6-4C10-AB47-2868DF57986C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FCC0B-F4E8-412E-88A4-FDD952D6E5E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23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34476-13DA-460D-A8DB-B09ABBC0D148}" type="datetimeFigureOut">
              <a:rPr lang="fr-FR"/>
              <a:pPr>
                <a:defRPr/>
              </a:pPr>
              <a:t>25/01/2024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9E2E0C1-7A5E-4635-8BE7-D377F51BFDCA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"/>
            <a:ext cx="8532440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DATA ANALISIS</a:t>
            </a:r>
            <a:endParaRPr lang="fr-CA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71600" y="1556792"/>
            <a:ext cx="7280989" cy="8640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d-ID" dirty="0" smtClean="0">
                <a:solidFill>
                  <a:srgbClr val="0000CC"/>
                </a:solidFill>
                <a:latin typeface="Algerian" panose="04020705040A02060702" pitchFamily="82" charset="0"/>
              </a:rPr>
              <a:t>P-09 (DISPERSI DATA)</a:t>
            </a:r>
            <a:endParaRPr lang="fr-CA" dirty="0" smtClean="0">
              <a:solidFill>
                <a:srgbClr val="0000CC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442176" cy="53640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Char char="•"/>
              <a:defRPr/>
            </a:pPr>
            <a:r>
              <a:rPr lang="en-US" sz="3000" smtClean="0"/>
              <a:t>Contoh untuk data berkelompok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smtClean="0"/>
              <a:t>	Tentukanlah variansi data modal 40 perusahaan berikut!</a:t>
            </a:r>
          </a:p>
          <a:p>
            <a:pPr marL="514350" indent="-514350">
              <a:buFont typeface="Franklin Gothic Book" pitchFamily="34" charset="0"/>
              <a:buAutoNum type="alphaLcParenR"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smtClean="0"/>
              <a:t>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1703"/>
              </p:ext>
            </p:extLst>
          </p:nvPr>
        </p:nvGraphicFramePr>
        <p:xfrm>
          <a:off x="1495593" y="2522280"/>
          <a:ext cx="7128948" cy="323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316"/>
                <a:gridCol w="2376316"/>
                <a:gridCol w="2376316"/>
              </a:tblGrid>
              <a:tr h="4349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Kelas</a:t>
                      </a:r>
                      <a:r>
                        <a:rPr lang="en-US" sz="1800" baseline="0" dirty="0" smtClean="0"/>
                        <a:t> (Modal)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Nilai</a:t>
                      </a:r>
                      <a:r>
                        <a:rPr lang="en-US" sz="1800" dirty="0" smtClean="0"/>
                        <a:t> Tengah </a:t>
                      </a:r>
                      <a:r>
                        <a:rPr lang="en-US" sz="1800" baseline="0" dirty="0" smtClean="0"/>
                        <a:t> (X)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Frekuensi</a:t>
                      </a:r>
                      <a:r>
                        <a:rPr lang="en-US" sz="1800" dirty="0" smtClean="0"/>
                        <a:t> (f)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23601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112-120</a:t>
                      </a:r>
                    </a:p>
                    <a:p>
                      <a:pPr algn="ctr"/>
                      <a:r>
                        <a:rPr lang="en-US" sz="1800" dirty="0" smtClean="0"/>
                        <a:t>121-129</a:t>
                      </a:r>
                    </a:p>
                    <a:p>
                      <a:pPr algn="ctr"/>
                      <a:r>
                        <a:rPr lang="en-US" sz="1800" dirty="0" smtClean="0"/>
                        <a:t>130-138</a:t>
                      </a:r>
                    </a:p>
                    <a:p>
                      <a:pPr algn="ctr"/>
                      <a:r>
                        <a:rPr lang="en-US" sz="1800" dirty="0" smtClean="0"/>
                        <a:t>139-147</a:t>
                      </a:r>
                    </a:p>
                    <a:p>
                      <a:pPr algn="ctr"/>
                      <a:r>
                        <a:rPr lang="en-US" sz="1800" dirty="0" smtClean="0"/>
                        <a:t>148-156</a:t>
                      </a:r>
                    </a:p>
                    <a:p>
                      <a:pPr algn="ctr"/>
                      <a:r>
                        <a:rPr lang="en-US" sz="1800" dirty="0" smtClean="0"/>
                        <a:t>157-165</a:t>
                      </a:r>
                    </a:p>
                    <a:p>
                      <a:pPr algn="ctr"/>
                      <a:r>
                        <a:rPr lang="en-US" sz="1800" dirty="0" smtClean="0"/>
                        <a:t>166-174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116</a:t>
                      </a:r>
                    </a:p>
                    <a:p>
                      <a:pPr algn="ctr"/>
                      <a:r>
                        <a:rPr lang="en-US" sz="1800" dirty="0" smtClean="0"/>
                        <a:t>125</a:t>
                      </a:r>
                    </a:p>
                    <a:p>
                      <a:pPr algn="ctr"/>
                      <a:r>
                        <a:rPr lang="en-US" sz="1800" dirty="0" smtClean="0"/>
                        <a:t>134</a:t>
                      </a:r>
                    </a:p>
                    <a:p>
                      <a:pPr algn="ctr"/>
                      <a:r>
                        <a:rPr lang="en-US" sz="1800" dirty="0" smtClean="0"/>
                        <a:t>143</a:t>
                      </a:r>
                    </a:p>
                    <a:p>
                      <a:pPr algn="ctr"/>
                      <a:r>
                        <a:rPr lang="en-US" sz="1800" dirty="0" smtClean="0"/>
                        <a:t>152</a:t>
                      </a:r>
                    </a:p>
                    <a:p>
                      <a:pPr algn="ctr"/>
                      <a:r>
                        <a:rPr lang="en-US" sz="1800" dirty="0" smtClean="0"/>
                        <a:t>161</a:t>
                      </a:r>
                    </a:p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8</a:t>
                      </a:r>
                    </a:p>
                    <a:p>
                      <a:pPr algn="ctr"/>
                      <a:r>
                        <a:rPr lang="en-US" sz="1800" dirty="0" smtClean="0"/>
                        <a:t>12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43498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  <p:graphicFrame>
        <p:nvGraphicFramePr>
          <p:cNvPr id="112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5801"/>
              </p:ext>
            </p:extLst>
          </p:nvPr>
        </p:nvGraphicFramePr>
        <p:xfrm>
          <a:off x="7179524" y="5367874"/>
          <a:ext cx="797317" cy="312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3" imgW="647419" imgH="253890" progId="Equation.3">
                  <p:embed/>
                </p:oleObj>
              </mc:Choice>
              <mc:Fallback>
                <p:oleObj name="Equation" r:id="rId3" imgW="647419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524" y="5367874"/>
                        <a:ext cx="797317" cy="312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3.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Variansi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604448" cy="5255096"/>
          </a:xfrm>
        </p:spPr>
        <p:txBody>
          <a:bodyPr/>
          <a:lstStyle/>
          <a:p>
            <a:pPr marL="514350" indent="-514350"/>
            <a:r>
              <a:rPr lang="en-US" sz="3000" smtClean="0"/>
              <a:t>Pembahasan contoh untuk data berkelompok</a:t>
            </a:r>
          </a:p>
          <a:p>
            <a:pPr marL="514350" indent="-514350">
              <a:buFont typeface="Wingdings 2" panose="05020102010507070707" pitchFamily="18" charset="2"/>
              <a:buNone/>
            </a:pPr>
            <a:endParaRPr lang="en-US" sz="3000" smtClean="0"/>
          </a:p>
          <a:p>
            <a:pPr marL="514350" indent="-514350">
              <a:buFont typeface="Wingdings 2" panose="05020102010507070707" pitchFamily="18" charset="2"/>
              <a:buNone/>
            </a:pPr>
            <a:r>
              <a:rPr lang="en-US" sz="3000" smtClean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75301"/>
              </p:ext>
            </p:extLst>
          </p:nvPr>
        </p:nvGraphicFramePr>
        <p:xfrm>
          <a:off x="611560" y="1484784"/>
          <a:ext cx="8287823" cy="294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61"/>
                <a:gridCol w="2071956"/>
                <a:gridCol w="863315"/>
                <a:gridCol w="1726630"/>
                <a:gridCol w="1812961"/>
              </a:tblGrid>
              <a:tr h="39683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Kelas</a:t>
                      </a:r>
                      <a:r>
                        <a:rPr lang="en-US" sz="1700" baseline="0" dirty="0" smtClean="0"/>
                        <a:t> (Modal)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Nilai</a:t>
                      </a:r>
                      <a:r>
                        <a:rPr lang="en-US" sz="1700" dirty="0" smtClean="0"/>
                        <a:t> Tengah </a:t>
                      </a:r>
                      <a:r>
                        <a:rPr lang="en-US" sz="1700" baseline="0" dirty="0" smtClean="0"/>
                        <a:t> (X)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700" dirty="0" smtClean="0"/>
                        <a:t>(X – X)</a:t>
                      </a:r>
                      <a:r>
                        <a:rPr lang="id-ID" sz="1700" baseline="30000" dirty="0" smtClean="0"/>
                        <a:t>2</a:t>
                      </a:r>
                      <a:endParaRPr lang="en-US" sz="1700" baseline="30000" dirty="0" smtClean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700" dirty="0" smtClean="0"/>
                        <a:t>f |X – X|</a:t>
                      </a:r>
                      <a:r>
                        <a:rPr lang="id-ID" sz="1700" baseline="30000" dirty="0" smtClean="0"/>
                        <a:t>2</a:t>
                      </a:r>
                      <a:endParaRPr lang="en-US" sz="1700" dirty="0" smtClean="0"/>
                    </a:p>
                  </a:txBody>
                  <a:tcPr marL="85151" marR="85151" marT="42565" marB="42565"/>
                </a:tc>
              </a:tr>
              <a:tr h="21531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112-120</a:t>
                      </a:r>
                    </a:p>
                    <a:p>
                      <a:pPr algn="ctr"/>
                      <a:r>
                        <a:rPr lang="en-US" sz="1700" dirty="0" smtClean="0"/>
                        <a:t>121-129</a:t>
                      </a:r>
                    </a:p>
                    <a:p>
                      <a:pPr algn="ctr"/>
                      <a:r>
                        <a:rPr lang="en-US" sz="1700" dirty="0" smtClean="0"/>
                        <a:t>130-138</a:t>
                      </a:r>
                    </a:p>
                    <a:p>
                      <a:pPr algn="ctr"/>
                      <a:r>
                        <a:rPr lang="en-US" sz="1700" dirty="0" smtClean="0"/>
                        <a:t>139-147</a:t>
                      </a:r>
                    </a:p>
                    <a:p>
                      <a:pPr algn="ctr"/>
                      <a:r>
                        <a:rPr lang="en-US" sz="1700" dirty="0" smtClean="0"/>
                        <a:t>148-156</a:t>
                      </a:r>
                    </a:p>
                    <a:p>
                      <a:pPr algn="ctr"/>
                      <a:r>
                        <a:rPr lang="en-US" sz="1700" dirty="0" smtClean="0"/>
                        <a:t>157-165</a:t>
                      </a:r>
                    </a:p>
                    <a:p>
                      <a:pPr algn="ctr"/>
                      <a:r>
                        <a:rPr lang="en-US" sz="1700" dirty="0" smtClean="0"/>
                        <a:t>166-174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116</a:t>
                      </a:r>
                    </a:p>
                    <a:p>
                      <a:pPr algn="ctr"/>
                      <a:r>
                        <a:rPr lang="en-US" sz="1700" dirty="0" smtClean="0"/>
                        <a:t>125</a:t>
                      </a:r>
                    </a:p>
                    <a:p>
                      <a:pPr algn="ctr"/>
                      <a:r>
                        <a:rPr lang="en-US" sz="1700" dirty="0" smtClean="0"/>
                        <a:t>134</a:t>
                      </a:r>
                    </a:p>
                    <a:p>
                      <a:pPr algn="ctr"/>
                      <a:r>
                        <a:rPr lang="en-US" sz="1700" dirty="0" smtClean="0"/>
                        <a:t>143</a:t>
                      </a:r>
                    </a:p>
                    <a:p>
                      <a:pPr algn="ctr"/>
                      <a:r>
                        <a:rPr lang="en-US" sz="1700" dirty="0" smtClean="0"/>
                        <a:t>152</a:t>
                      </a:r>
                    </a:p>
                    <a:p>
                      <a:pPr algn="ctr"/>
                      <a:r>
                        <a:rPr lang="en-US" sz="1700" dirty="0" smtClean="0"/>
                        <a:t>161</a:t>
                      </a:r>
                    </a:p>
                    <a:p>
                      <a:pPr algn="ctr"/>
                      <a:r>
                        <a:rPr lang="en-US" sz="1700" dirty="0" smtClean="0"/>
                        <a:t>170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</a:p>
                    <a:p>
                      <a:pPr algn="ctr"/>
                      <a:r>
                        <a:rPr lang="en-US" sz="1700" dirty="0" smtClean="0"/>
                        <a:t>5</a:t>
                      </a:r>
                    </a:p>
                    <a:p>
                      <a:pPr algn="ctr"/>
                      <a:r>
                        <a:rPr lang="en-US" sz="1700" dirty="0" smtClean="0"/>
                        <a:t>8</a:t>
                      </a:r>
                    </a:p>
                    <a:p>
                      <a:pPr algn="ctr"/>
                      <a:r>
                        <a:rPr lang="en-US" sz="1700" dirty="0" smtClean="0"/>
                        <a:t>12</a:t>
                      </a:r>
                    </a:p>
                    <a:p>
                      <a:pPr algn="ctr"/>
                      <a:r>
                        <a:rPr lang="en-US" sz="1700" dirty="0" smtClean="0"/>
                        <a:t>5</a:t>
                      </a:r>
                    </a:p>
                    <a:p>
                      <a:pPr algn="ctr"/>
                      <a:r>
                        <a:rPr lang="en-US" sz="1700" dirty="0" smtClean="0"/>
                        <a:t>4</a:t>
                      </a:r>
                    </a:p>
                    <a:p>
                      <a:pPr algn="ctr"/>
                      <a:r>
                        <a:rPr lang="en-US" sz="1700" dirty="0" smtClean="0"/>
                        <a:t>2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601,4756</a:t>
                      </a:r>
                    </a:p>
                    <a:p>
                      <a:pPr algn="r"/>
                      <a:r>
                        <a:rPr lang="en-US" sz="1700" dirty="0" smtClean="0"/>
                        <a:t>241,0256</a:t>
                      </a:r>
                    </a:p>
                    <a:p>
                      <a:pPr algn="r"/>
                      <a:r>
                        <a:rPr lang="en-US" sz="1700" dirty="0" smtClean="0"/>
                        <a:t>42,5756</a:t>
                      </a:r>
                    </a:p>
                    <a:p>
                      <a:pPr algn="r"/>
                      <a:r>
                        <a:rPr lang="en-US" sz="1700" dirty="0" smtClean="0"/>
                        <a:t>6,1256</a:t>
                      </a:r>
                    </a:p>
                    <a:p>
                      <a:pPr algn="r"/>
                      <a:r>
                        <a:rPr lang="en-US" sz="1700" dirty="0" smtClean="0"/>
                        <a:t>131,6756</a:t>
                      </a:r>
                    </a:p>
                    <a:p>
                      <a:pPr algn="r"/>
                      <a:r>
                        <a:rPr lang="en-US" sz="1700" dirty="0" smtClean="0"/>
                        <a:t>419,2256</a:t>
                      </a:r>
                    </a:p>
                    <a:p>
                      <a:pPr algn="r"/>
                      <a:r>
                        <a:rPr lang="en-US" sz="1700" dirty="0" smtClean="0"/>
                        <a:t>868,7756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2405,9024</a:t>
                      </a:r>
                    </a:p>
                    <a:p>
                      <a:pPr algn="r"/>
                      <a:r>
                        <a:rPr lang="en-US" sz="1700" dirty="0" smtClean="0"/>
                        <a:t>1205,1280</a:t>
                      </a:r>
                    </a:p>
                    <a:p>
                      <a:pPr algn="r"/>
                      <a:r>
                        <a:rPr lang="en-US" sz="1700" dirty="0" smtClean="0"/>
                        <a:t>340,6048</a:t>
                      </a:r>
                    </a:p>
                    <a:p>
                      <a:pPr algn="r"/>
                      <a:r>
                        <a:rPr lang="en-US" sz="1700" dirty="0" smtClean="0"/>
                        <a:t>73,5072</a:t>
                      </a:r>
                    </a:p>
                    <a:p>
                      <a:pPr algn="r"/>
                      <a:r>
                        <a:rPr lang="en-US" sz="1700" dirty="0" smtClean="0"/>
                        <a:t>658,3780</a:t>
                      </a:r>
                    </a:p>
                    <a:p>
                      <a:pPr algn="r"/>
                      <a:r>
                        <a:rPr lang="en-US" sz="1700" dirty="0" smtClean="0"/>
                        <a:t>1676,9024</a:t>
                      </a:r>
                    </a:p>
                    <a:p>
                      <a:pPr algn="r"/>
                      <a:r>
                        <a:rPr lang="en-US" sz="1700" dirty="0" smtClean="0"/>
                        <a:t>1737,5513</a:t>
                      </a:r>
                    </a:p>
                  </a:txBody>
                  <a:tcPr marL="85151" marR="85151" marT="42565" marB="42565"/>
                </a:tc>
              </a:tr>
              <a:tr h="396838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40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5151" marR="85151" marT="42565" marB="4256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8097,9741</a:t>
                      </a:r>
                      <a:endParaRPr lang="en-US" sz="1700" dirty="0"/>
                    </a:p>
                  </a:txBody>
                  <a:tcPr marL="85151" marR="85151" marT="42565" marB="42565"/>
                </a:tc>
              </a:tr>
            </a:tbl>
          </a:graphicData>
        </a:graphic>
      </p:graphicFrame>
      <p:graphicFrame>
        <p:nvGraphicFramePr>
          <p:cNvPr id="123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12543"/>
              </p:ext>
            </p:extLst>
          </p:nvPr>
        </p:nvGraphicFramePr>
        <p:xfrm>
          <a:off x="1907704" y="4725144"/>
          <a:ext cx="4092665" cy="69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3" imgW="2616200" imgH="444500" progId="Equation.3">
                  <p:embed/>
                </p:oleObj>
              </mc:Choice>
              <mc:Fallback>
                <p:oleObj name="Equation" r:id="rId3" imgW="26162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25144"/>
                        <a:ext cx="4092665" cy="695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28184" y="1556792"/>
            <a:ext cx="242807" cy="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66498" y="1538542"/>
            <a:ext cx="242807" cy="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3.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Variansi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82793" y="710713"/>
            <a:ext cx="8604448" cy="5327104"/>
          </a:xfrm>
        </p:spPr>
        <p:txBody>
          <a:bodyPr/>
          <a:lstStyle/>
          <a:p>
            <a:r>
              <a:rPr lang="en-US" sz="3000" dirty="0" err="1" smtClean="0"/>
              <a:t>Dirumuskan</a:t>
            </a:r>
            <a:r>
              <a:rPr lang="en-US" sz="3000" dirty="0" smtClean="0"/>
              <a:t> :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 err="1" smtClean="0"/>
              <a:t>Standar</a:t>
            </a:r>
            <a:r>
              <a:rPr lang="en-US" sz="2600" dirty="0" smtClean="0"/>
              <a:t> </a:t>
            </a:r>
            <a:r>
              <a:rPr lang="en-US" sz="2600" dirty="0" err="1" smtClean="0"/>
              <a:t>Deviasi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akar</a:t>
            </a:r>
            <a:r>
              <a:rPr lang="en-US" sz="2600" dirty="0" smtClean="0"/>
              <a:t> </a:t>
            </a:r>
            <a:r>
              <a:rPr lang="en-US" sz="2600" dirty="0" err="1" smtClean="0"/>
              <a:t>pangkat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variansi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 2" panose="05020102010507070707" pitchFamily="18" charset="2"/>
              <a:buNone/>
            </a:pPr>
            <a:endParaRPr lang="id-ID" sz="2600" dirty="0" smtClean="0"/>
          </a:p>
          <a:p>
            <a:pPr lvl="1">
              <a:buFont typeface="Wingdings 2" panose="05020102010507070707" pitchFamily="18" charset="2"/>
              <a:buNone/>
            </a:pPr>
            <a:endParaRPr lang="en-US" sz="2600" dirty="0" smtClean="0"/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396989"/>
              </p:ext>
            </p:extLst>
          </p:nvPr>
        </p:nvGraphicFramePr>
        <p:xfrm>
          <a:off x="2123728" y="3717032"/>
          <a:ext cx="3924732" cy="77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3" imgW="2438280" imgH="482400" progId="Equation.3">
                  <p:embed/>
                </p:oleObj>
              </mc:Choice>
              <mc:Fallback>
                <p:oleObj name="Equation" r:id="rId3" imgW="24382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17032"/>
                        <a:ext cx="3924732" cy="776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32974"/>
              </p:ext>
            </p:extLst>
          </p:nvPr>
        </p:nvGraphicFramePr>
        <p:xfrm>
          <a:off x="2339752" y="2348880"/>
          <a:ext cx="1644011" cy="672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5" imgW="1180588" imgH="482391" progId="Equation.3">
                  <p:embed/>
                </p:oleObj>
              </mc:Choice>
              <mc:Fallback>
                <p:oleObj name="Equation" r:id="rId5" imgW="1180588" imgH="4823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348880"/>
                        <a:ext cx="1644011" cy="672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4.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Standar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Deviasi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539553" y="836712"/>
            <a:ext cx="8604448" cy="5183088"/>
          </a:xfrm>
        </p:spPr>
        <p:txBody>
          <a:bodyPr/>
          <a:lstStyle/>
          <a:p>
            <a:r>
              <a:rPr lang="en-US" sz="3000" dirty="0" err="1" smtClean="0"/>
              <a:t>Contoh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data </a:t>
            </a:r>
            <a:r>
              <a:rPr lang="en-US" sz="3000" dirty="0" err="1" smtClean="0"/>
              <a:t>tak</a:t>
            </a:r>
            <a:r>
              <a:rPr lang="en-US" sz="3000" dirty="0" smtClean="0"/>
              <a:t> </a:t>
            </a:r>
            <a:r>
              <a:rPr lang="en-US" sz="3000" dirty="0" err="1" smtClean="0"/>
              <a:t>berkelompok</a:t>
            </a:r>
            <a:r>
              <a:rPr lang="en-US" sz="3000" dirty="0" smtClean="0"/>
              <a:t>: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err="1" smtClean="0"/>
              <a:t>Tentukanlah</a:t>
            </a:r>
            <a:r>
              <a:rPr lang="en-US" sz="2600" dirty="0" smtClean="0"/>
              <a:t> </a:t>
            </a:r>
            <a:r>
              <a:rPr lang="en-US" sz="2600" dirty="0" err="1" smtClean="0"/>
              <a:t>standar</a:t>
            </a:r>
            <a:r>
              <a:rPr lang="en-US" sz="2600" dirty="0" smtClean="0"/>
              <a:t> </a:t>
            </a:r>
            <a:r>
              <a:rPr lang="en-US" sz="2600" dirty="0" err="1" smtClean="0"/>
              <a:t>deviasi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kelompok</a:t>
            </a:r>
            <a:r>
              <a:rPr lang="en-US" sz="2600" dirty="0" smtClean="0"/>
              <a:t> data : 20,30,50,70,80!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sz="2600" dirty="0" smtClean="0"/>
              <a:t>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143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43381"/>
              </p:ext>
            </p:extLst>
          </p:nvPr>
        </p:nvGraphicFramePr>
        <p:xfrm>
          <a:off x="2026229" y="3384291"/>
          <a:ext cx="5803321" cy="133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3" imgW="3987800" imgH="914400" progId="Equation.3">
                  <p:embed/>
                </p:oleObj>
              </mc:Choice>
              <mc:Fallback>
                <p:oleObj name="Equation" r:id="rId3" imgW="3987800" imgH="914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229" y="3384291"/>
                        <a:ext cx="5803321" cy="1330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4.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Standar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Deviasi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1" y="836712"/>
            <a:ext cx="8532440" cy="51830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Char char="•"/>
              <a:defRPr/>
            </a:pPr>
            <a:r>
              <a:rPr lang="en-US" sz="3000" smtClean="0"/>
              <a:t>Contoh untuk data berkelompok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smtClean="0"/>
              <a:t>	Tentukanlah standar deviasi data modal 40 perusahaan berikut!</a:t>
            </a:r>
          </a:p>
          <a:p>
            <a:pPr marL="514350" indent="-514350">
              <a:buFont typeface="Franklin Gothic Book" pitchFamily="34" charset="0"/>
              <a:buAutoNum type="alphaLcParenR"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smtClean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51634"/>
              </p:ext>
            </p:extLst>
          </p:nvPr>
        </p:nvGraphicFramePr>
        <p:xfrm>
          <a:off x="1584483" y="2594289"/>
          <a:ext cx="7130892" cy="312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64"/>
                <a:gridCol w="2376964"/>
                <a:gridCol w="2376964"/>
              </a:tblGrid>
              <a:tr h="4203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Kelas</a:t>
                      </a:r>
                      <a:r>
                        <a:rPr lang="en-US" sz="1800" baseline="0" dirty="0" smtClean="0"/>
                        <a:t> (Modal)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Nilai</a:t>
                      </a:r>
                      <a:r>
                        <a:rPr lang="en-US" sz="1800" dirty="0" smtClean="0"/>
                        <a:t> Tengah </a:t>
                      </a:r>
                      <a:r>
                        <a:rPr lang="en-US" sz="1800" baseline="0" dirty="0" smtClean="0"/>
                        <a:t> (X)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Frekuensi</a:t>
                      </a:r>
                      <a:r>
                        <a:rPr lang="en-US" sz="1800" dirty="0" smtClean="0"/>
                        <a:t> (f)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22805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112-120</a:t>
                      </a:r>
                    </a:p>
                    <a:p>
                      <a:pPr algn="ctr"/>
                      <a:r>
                        <a:rPr lang="en-US" sz="1800" dirty="0" smtClean="0"/>
                        <a:t>121-129</a:t>
                      </a:r>
                    </a:p>
                    <a:p>
                      <a:pPr algn="ctr"/>
                      <a:r>
                        <a:rPr lang="en-US" sz="1800" dirty="0" smtClean="0"/>
                        <a:t>130-138</a:t>
                      </a:r>
                    </a:p>
                    <a:p>
                      <a:pPr algn="ctr"/>
                      <a:r>
                        <a:rPr lang="en-US" sz="1800" dirty="0" smtClean="0"/>
                        <a:t>139-147</a:t>
                      </a:r>
                    </a:p>
                    <a:p>
                      <a:pPr algn="ctr"/>
                      <a:r>
                        <a:rPr lang="en-US" sz="1800" dirty="0" smtClean="0"/>
                        <a:t>148-156</a:t>
                      </a:r>
                    </a:p>
                    <a:p>
                      <a:pPr algn="ctr"/>
                      <a:r>
                        <a:rPr lang="en-US" sz="1800" dirty="0" smtClean="0"/>
                        <a:t>157-165</a:t>
                      </a:r>
                    </a:p>
                    <a:p>
                      <a:pPr algn="ctr"/>
                      <a:r>
                        <a:rPr lang="en-US" sz="1800" dirty="0" smtClean="0"/>
                        <a:t>166-174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116</a:t>
                      </a:r>
                    </a:p>
                    <a:p>
                      <a:pPr algn="ctr"/>
                      <a:r>
                        <a:rPr lang="en-US" sz="1800" dirty="0" smtClean="0"/>
                        <a:t>125</a:t>
                      </a:r>
                    </a:p>
                    <a:p>
                      <a:pPr algn="ctr"/>
                      <a:r>
                        <a:rPr lang="en-US" sz="1800" dirty="0" smtClean="0"/>
                        <a:t>134</a:t>
                      </a:r>
                    </a:p>
                    <a:p>
                      <a:pPr algn="ctr"/>
                      <a:r>
                        <a:rPr lang="en-US" sz="1800" dirty="0" smtClean="0"/>
                        <a:t>143</a:t>
                      </a:r>
                    </a:p>
                    <a:p>
                      <a:pPr algn="ctr"/>
                      <a:r>
                        <a:rPr lang="en-US" sz="1800" dirty="0" smtClean="0"/>
                        <a:t>152</a:t>
                      </a:r>
                    </a:p>
                    <a:p>
                      <a:pPr algn="ctr"/>
                      <a:r>
                        <a:rPr lang="en-US" sz="1800" dirty="0" smtClean="0"/>
                        <a:t>161</a:t>
                      </a:r>
                    </a:p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8</a:t>
                      </a:r>
                    </a:p>
                    <a:p>
                      <a:pPr algn="ctr"/>
                      <a:r>
                        <a:rPr lang="en-US" sz="1800" dirty="0" smtClean="0"/>
                        <a:t>12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42030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  <p:graphicFrame>
        <p:nvGraphicFramePr>
          <p:cNvPr id="153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1455"/>
              </p:ext>
            </p:extLst>
          </p:nvPr>
        </p:nvGraphicFramePr>
        <p:xfrm>
          <a:off x="7270141" y="5330805"/>
          <a:ext cx="797534" cy="31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3" imgW="647419" imgH="253890" progId="Equation.3">
                  <p:embed/>
                </p:oleObj>
              </mc:Choice>
              <mc:Fallback>
                <p:oleObj name="Equation" r:id="rId3" imgW="647419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141" y="5330805"/>
                        <a:ext cx="797534" cy="312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4.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Standar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Deviasi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456811" cy="5111080"/>
          </a:xfrm>
        </p:spPr>
        <p:txBody>
          <a:bodyPr/>
          <a:lstStyle/>
          <a:p>
            <a:pPr marL="514350" indent="-514350"/>
            <a:r>
              <a:rPr lang="en-US" sz="3000" dirty="0" err="1" smtClean="0"/>
              <a:t>Pembahasan</a:t>
            </a:r>
            <a:r>
              <a:rPr lang="en-US" sz="3000" dirty="0" smtClean="0"/>
              <a:t> </a:t>
            </a:r>
            <a:r>
              <a:rPr lang="en-US" sz="3000" dirty="0" err="1" smtClean="0"/>
              <a:t>contoh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data </a:t>
            </a:r>
            <a:r>
              <a:rPr lang="en-US" sz="3000" dirty="0" err="1" smtClean="0"/>
              <a:t>berkelompok</a:t>
            </a:r>
            <a:endParaRPr lang="en-US" sz="3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endParaRPr lang="en-US" sz="3000" dirty="0" smtClean="0"/>
          </a:p>
          <a:p>
            <a:pPr marL="514350" indent="-514350">
              <a:buFont typeface="Wingdings 2" panose="05020102010507070707" pitchFamily="18" charset="2"/>
              <a:buNone/>
            </a:pPr>
            <a:r>
              <a:rPr lang="en-US" sz="3000" dirty="0" smtClean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11757"/>
              </p:ext>
            </p:extLst>
          </p:nvPr>
        </p:nvGraphicFramePr>
        <p:xfrm>
          <a:off x="539552" y="2215377"/>
          <a:ext cx="8316987" cy="3077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341"/>
                <a:gridCol w="2079247"/>
                <a:gridCol w="866353"/>
                <a:gridCol w="1732705"/>
                <a:gridCol w="1819341"/>
              </a:tblGrid>
              <a:tr h="4144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Kelas</a:t>
                      </a:r>
                      <a:r>
                        <a:rPr lang="en-US" sz="1800" baseline="0" dirty="0" smtClean="0"/>
                        <a:t> (Modal)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Nilai</a:t>
                      </a:r>
                      <a:r>
                        <a:rPr lang="en-US" sz="1800" dirty="0" smtClean="0"/>
                        <a:t> Tengah </a:t>
                      </a:r>
                      <a:r>
                        <a:rPr lang="en-US" sz="1800" baseline="0" dirty="0" smtClean="0"/>
                        <a:t> (X)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(X – X)</a:t>
                      </a:r>
                      <a:r>
                        <a:rPr lang="id-ID" sz="1800" baseline="30000" dirty="0" smtClean="0"/>
                        <a:t>2</a:t>
                      </a:r>
                      <a:endParaRPr lang="en-US" sz="1800" baseline="30000" dirty="0" smtClean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f |X – X|</a:t>
                      </a:r>
                      <a:r>
                        <a:rPr lang="id-ID" sz="1800" baseline="30000" dirty="0" smtClean="0"/>
                        <a:t>2</a:t>
                      </a:r>
                      <a:endParaRPr lang="en-US" sz="1800" dirty="0" smtClean="0"/>
                    </a:p>
                  </a:txBody>
                  <a:tcPr marT="45709" marB="45709"/>
                </a:tc>
              </a:tr>
              <a:tr h="22488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112-120</a:t>
                      </a:r>
                    </a:p>
                    <a:p>
                      <a:pPr algn="ctr"/>
                      <a:r>
                        <a:rPr lang="en-US" sz="1800" dirty="0" smtClean="0"/>
                        <a:t>121-129</a:t>
                      </a:r>
                    </a:p>
                    <a:p>
                      <a:pPr algn="ctr"/>
                      <a:r>
                        <a:rPr lang="en-US" sz="1800" dirty="0" smtClean="0"/>
                        <a:t>130-138</a:t>
                      </a:r>
                    </a:p>
                    <a:p>
                      <a:pPr algn="ctr"/>
                      <a:r>
                        <a:rPr lang="en-US" sz="1800" dirty="0" smtClean="0"/>
                        <a:t>139-147</a:t>
                      </a:r>
                    </a:p>
                    <a:p>
                      <a:pPr algn="ctr"/>
                      <a:r>
                        <a:rPr lang="en-US" sz="1800" dirty="0" smtClean="0"/>
                        <a:t>148-156</a:t>
                      </a:r>
                    </a:p>
                    <a:p>
                      <a:pPr algn="ctr"/>
                      <a:r>
                        <a:rPr lang="en-US" sz="1800" dirty="0" smtClean="0"/>
                        <a:t>157-165</a:t>
                      </a:r>
                    </a:p>
                    <a:p>
                      <a:pPr algn="ctr"/>
                      <a:r>
                        <a:rPr lang="en-US" sz="1800" dirty="0" smtClean="0"/>
                        <a:t>166-174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116</a:t>
                      </a:r>
                    </a:p>
                    <a:p>
                      <a:pPr algn="ctr"/>
                      <a:r>
                        <a:rPr lang="en-US" sz="1800" dirty="0" smtClean="0"/>
                        <a:t>125</a:t>
                      </a:r>
                    </a:p>
                    <a:p>
                      <a:pPr algn="ctr"/>
                      <a:r>
                        <a:rPr lang="en-US" sz="1800" dirty="0" smtClean="0"/>
                        <a:t>134</a:t>
                      </a:r>
                    </a:p>
                    <a:p>
                      <a:pPr algn="ctr"/>
                      <a:r>
                        <a:rPr lang="en-US" sz="1800" dirty="0" smtClean="0"/>
                        <a:t>143</a:t>
                      </a:r>
                    </a:p>
                    <a:p>
                      <a:pPr algn="ctr"/>
                      <a:r>
                        <a:rPr lang="en-US" sz="1800" dirty="0" smtClean="0"/>
                        <a:t>152</a:t>
                      </a:r>
                    </a:p>
                    <a:p>
                      <a:pPr algn="ctr"/>
                      <a:r>
                        <a:rPr lang="en-US" sz="1800" dirty="0" smtClean="0"/>
                        <a:t>161</a:t>
                      </a:r>
                    </a:p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8</a:t>
                      </a:r>
                    </a:p>
                    <a:p>
                      <a:pPr algn="ctr"/>
                      <a:r>
                        <a:rPr lang="en-US" sz="1800" dirty="0" smtClean="0"/>
                        <a:t>12</a:t>
                      </a:r>
                    </a:p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4</a:t>
                      </a:r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601,4756</a:t>
                      </a:r>
                    </a:p>
                    <a:p>
                      <a:pPr algn="r"/>
                      <a:r>
                        <a:rPr lang="en-US" sz="1800" dirty="0" smtClean="0"/>
                        <a:t>241,0256</a:t>
                      </a:r>
                    </a:p>
                    <a:p>
                      <a:pPr algn="r"/>
                      <a:r>
                        <a:rPr lang="en-US" sz="1800" dirty="0" smtClean="0"/>
                        <a:t>42,5756</a:t>
                      </a:r>
                    </a:p>
                    <a:p>
                      <a:pPr algn="r"/>
                      <a:r>
                        <a:rPr lang="en-US" sz="1800" dirty="0" smtClean="0"/>
                        <a:t>6,1256</a:t>
                      </a:r>
                    </a:p>
                    <a:p>
                      <a:pPr algn="r"/>
                      <a:r>
                        <a:rPr lang="en-US" sz="1800" dirty="0" smtClean="0"/>
                        <a:t>131,6756</a:t>
                      </a:r>
                    </a:p>
                    <a:p>
                      <a:pPr algn="r"/>
                      <a:r>
                        <a:rPr lang="en-US" sz="1800" dirty="0" smtClean="0"/>
                        <a:t>419,2256</a:t>
                      </a:r>
                    </a:p>
                    <a:p>
                      <a:pPr algn="r"/>
                      <a:r>
                        <a:rPr lang="en-US" sz="1800" dirty="0" smtClean="0"/>
                        <a:t>868,7756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2405,9024</a:t>
                      </a:r>
                    </a:p>
                    <a:p>
                      <a:pPr algn="r"/>
                      <a:r>
                        <a:rPr lang="en-US" sz="1800" dirty="0" smtClean="0"/>
                        <a:t>1205,1280</a:t>
                      </a:r>
                    </a:p>
                    <a:p>
                      <a:pPr algn="r"/>
                      <a:r>
                        <a:rPr lang="en-US" sz="1800" dirty="0" smtClean="0"/>
                        <a:t>340,6048</a:t>
                      </a:r>
                    </a:p>
                    <a:p>
                      <a:pPr algn="r"/>
                      <a:r>
                        <a:rPr lang="en-US" sz="1800" dirty="0" smtClean="0"/>
                        <a:t>73,5072</a:t>
                      </a:r>
                    </a:p>
                    <a:p>
                      <a:pPr algn="r"/>
                      <a:r>
                        <a:rPr lang="en-US" sz="1800" dirty="0" smtClean="0"/>
                        <a:t>658,3780</a:t>
                      </a:r>
                    </a:p>
                    <a:p>
                      <a:pPr algn="r"/>
                      <a:r>
                        <a:rPr lang="en-US" sz="1800" dirty="0" smtClean="0"/>
                        <a:t>1676,9024</a:t>
                      </a:r>
                    </a:p>
                    <a:p>
                      <a:pPr algn="r"/>
                      <a:r>
                        <a:rPr lang="en-US" sz="1800" dirty="0" smtClean="0"/>
                        <a:t>1737,5513</a:t>
                      </a:r>
                    </a:p>
                  </a:txBody>
                  <a:tcPr marT="45709" marB="45709"/>
                </a:tc>
              </a:tr>
              <a:tr h="41446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8097,9741</a:t>
                      </a:r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  <p:graphicFrame>
        <p:nvGraphicFramePr>
          <p:cNvPr id="164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9750"/>
              </p:ext>
            </p:extLst>
          </p:nvPr>
        </p:nvGraphicFramePr>
        <p:xfrm>
          <a:off x="1683814" y="5493125"/>
          <a:ext cx="5679011" cy="79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3" imgW="3454400" imgH="482600" progId="Equation.3">
                  <p:embed/>
                </p:oleObj>
              </mc:Choice>
              <mc:Fallback>
                <p:oleObj name="Equation" r:id="rId3" imgW="34544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814" y="5493125"/>
                        <a:ext cx="5679011" cy="79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4.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Standar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Deviasi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39510" y="2276997"/>
            <a:ext cx="1326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11718" y="2276872"/>
            <a:ext cx="1326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539552" y="764705"/>
            <a:ext cx="8604448" cy="52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  <a:cs typeface="+mn-cs"/>
              </a:rPr>
              <a:t>Deviasi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Kuartil</a:t>
            </a:r>
            <a:endParaRPr lang="en-US" sz="3200" dirty="0"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 err="1">
                <a:latin typeface="+mn-lt"/>
                <a:cs typeface="+mn-cs"/>
              </a:rPr>
              <a:t>Setengah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jarak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antara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kuartil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ke</a:t>
            </a:r>
            <a:r>
              <a:rPr lang="en-US" sz="2800" dirty="0">
                <a:latin typeface="+mn-lt"/>
                <a:cs typeface="+mn-cs"/>
              </a:rPr>
              <a:t> 3 </a:t>
            </a:r>
            <a:r>
              <a:rPr lang="en-US" sz="2800" dirty="0" err="1">
                <a:latin typeface="+mn-lt"/>
                <a:cs typeface="+mn-cs"/>
              </a:rPr>
              <a:t>dan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kuartil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ke</a:t>
            </a:r>
            <a:r>
              <a:rPr lang="en-US" sz="2800" dirty="0">
                <a:latin typeface="+mn-lt"/>
                <a:cs typeface="+mn-cs"/>
              </a:rPr>
              <a:t>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err="1">
                <a:latin typeface="+mn-lt"/>
                <a:cs typeface="+mn-cs"/>
              </a:rPr>
              <a:t>Rumusan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Deviasi</a:t>
            </a:r>
            <a:r>
              <a:rPr lang="en-US" sz="3200" dirty="0">
                <a:latin typeface="+mn-lt"/>
                <a:cs typeface="+mn-cs"/>
              </a:rPr>
              <a:t> </a:t>
            </a:r>
            <a:r>
              <a:rPr lang="en-US" sz="3200" dirty="0" err="1">
                <a:latin typeface="+mn-lt"/>
                <a:cs typeface="+mn-cs"/>
              </a:rPr>
              <a:t>kuartil</a:t>
            </a:r>
            <a:r>
              <a:rPr lang="en-US" sz="3200" dirty="0">
                <a:latin typeface="+mn-lt"/>
                <a:cs typeface="+mn-cs"/>
              </a:rPr>
              <a:t> – DK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  <a:cs typeface="+mn-cs"/>
              </a:rPr>
              <a:t>		DK = </a:t>
            </a:r>
            <a:r>
              <a:rPr lang="id-ID" sz="3200" dirty="0" smtClean="0">
                <a:latin typeface="+mn-lt"/>
                <a:cs typeface="+mn-cs"/>
              </a:rPr>
              <a:t>½ </a:t>
            </a:r>
            <a:r>
              <a:rPr lang="en-US" sz="3200" dirty="0" smtClean="0">
                <a:latin typeface="+mn-lt"/>
                <a:cs typeface="+mn-cs"/>
              </a:rPr>
              <a:t>[ </a:t>
            </a:r>
            <a:r>
              <a:rPr lang="id-ID" sz="3200" dirty="0" smtClean="0">
                <a:latin typeface="+mn-lt"/>
                <a:cs typeface="+mn-cs"/>
              </a:rPr>
              <a:t>Q</a:t>
            </a:r>
            <a:r>
              <a:rPr lang="en-US" sz="3200" baseline="-25000" dirty="0" smtClean="0">
                <a:latin typeface="+mn-lt"/>
                <a:cs typeface="+mn-cs"/>
              </a:rPr>
              <a:t>3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– </a:t>
            </a:r>
            <a:r>
              <a:rPr lang="id-ID" sz="3200" dirty="0" smtClean="0">
                <a:latin typeface="+mn-lt"/>
                <a:cs typeface="+mn-cs"/>
              </a:rPr>
              <a:t>Q</a:t>
            </a:r>
            <a:r>
              <a:rPr lang="en-US" sz="3200" baseline="-25000" dirty="0" smtClean="0">
                <a:latin typeface="+mn-lt"/>
                <a:cs typeface="+mn-cs"/>
              </a:rPr>
              <a:t>1</a:t>
            </a:r>
            <a:r>
              <a:rPr lang="en-US" sz="3200" dirty="0" smtClean="0">
                <a:latin typeface="+mn-lt"/>
                <a:cs typeface="+mn-cs"/>
              </a:rPr>
              <a:t> ]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5.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Deviasi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Kuartil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539553" y="692696"/>
            <a:ext cx="8208911" cy="5327104"/>
          </a:xfrm>
        </p:spPr>
        <p:txBody>
          <a:bodyPr/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id-ID" dirty="0" smtClean="0"/>
              <a:t>nilai variasi antara nilai-nilai besar dengan nilai-nilai kecil.</a:t>
            </a:r>
            <a:endParaRPr lang="en-US" dirty="0" smtClean="0"/>
          </a:p>
          <a:p>
            <a:r>
              <a:rPr lang="en-US" dirty="0" err="1" smtClean="0"/>
              <a:t>Rumus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None/>
            </a:pPr>
            <a:r>
              <a:rPr lang="en-US" dirty="0" smtClean="0"/>
              <a:t>V =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(</a:t>
            </a:r>
            <a:r>
              <a:rPr lang="en-US" dirty="0" err="1" smtClean="0"/>
              <a:t>koifisien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dirty="0" smtClean="0"/>
              <a:t>S  = </a:t>
            </a:r>
            <a:r>
              <a:rPr lang="en-US" dirty="0" err="1" smtClean="0"/>
              <a:t>simpangan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endParaRPr lang="en-US" dirty="0" smtClean="0"/>
          </a:p>
          <a:p>
            <a:pPr lvl="1">
              <a:buFont typeface="Arial" panose="020B0604020202020204" pitchFamily="34" charset="0"/>
              <a:buNone/>
            </a:pPr>
            <a:r>
              <a:rPr lang="en-US" dirty="0" smtClean="0"/>
              <a:t> X  = Mean</a:t>
            </a:r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55039"/>
              </p:ext>
            </p:extLst>
          </p:nvPr>
        </p:nvGraphicFramePr>
        <p:xfrm>
          <a:off x="1907704" y="2348880"/>
          <a:ext cx="2319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348880"/>
                        <a:ext cx="23193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15616" y="4581128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6.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Koifisien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496944" cy="2376264"/>
          </a:xfrm>
        </p:spPr>
        <p:txBody>
          <a:bodyPr/>
          <a:lstStyle/>
          <a:p>
            <a:r>
              <a:rPr lang="en-US" sz="2200" dirty="0" err="1" smtClean="0"/>
              <a:t>Contoh</a:t>
            </a:r>
            <a:r>
              <a:rPr lang="id-ID" sz="2200" dirty="0" smtClean="0"/>
              <a:t>-1</a:t>
            </a:r>
            <a:endParaRPr lang="id-ID" sz="2200" dirty="0"/>
          </a:p>
          <a:p>
            <a:pPr marL="0" indent="0" defTabSz="365125">
              <a:buNone/>
            </a:pPr>
            <a:r>
              <a:rPr lang="id-ID" sz="2200" dirty="0"/>
              <a:t>	</a:t>
            </a:r>
            <a:r>
              <a:rPr lang="id-ID" sz="2200" dirty="0" smtClean="0"/>
              <a:t>Ada dua jenis bola lampu. Lampu jenis A rata-rata mampu menyala 	selama 1500 jsm dengan simpangan baku S</a:t>
            </a:r>
            <a:r>
              <a:rPr lang="id-ID" sz="2200" baseline="-25000" dirty="0" smtClean="0"/>
              <a:t>1</a:t>
            </a:r>
            <a:r>
              <a:rPr lang="id-ID" sz="2200" dirty="0" smtClean="0"/>
              <a:t> = 275 jam, sedangkan 	lampu jenis B rata-rata mampu menyala selama 1750 jam dengan 	simpangan baku S</a:t>
            </a:r>
            <a:r>
              <a:rPr lang="id-ID" sz="2200" baseline="-25000" dirty="0" smtClean="0"/>
              <a:t>2</a:t>
            </a:r>
            <a:r>
              <a:rPr lang="id-ID" sz="2200" dirty="0" smtClean="0"/>
              <a:t> = 300 jam. Bola lampu manakah yang kualitasnya 	lebih baik?</a:t>
            </a:r>
            <a:endParaRPr lang="en-US" sz="2200" dirty="0" smtClean="0"/>
          </a:p>
        </p:txBody>
      </p:sp>
      <p:graphicFrame>
        <p:nvGraphicFramePr>
          <p:cNvPr id="194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7087"/>
              </p:ext>
            </p:extLst>
          </p:nvPr>
        </p:nvGraphicFramePr>
        <p:xfrm>
          <a:off x="755576" y="2996952"/>
          <a:ext cx="44878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3" imgW="2450880" imgH="812520" progId="Equation.3">
                  <p:embed/>
                </p:oleObj>
              </mc:Choice>
              <mc:Fallback>
                <p:oleObj name="Equation" r:id="rId3" imgW="2450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96952"/>
                        <a:ext cx="44878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39552" y="4581128"/>
            <a:ext cx="832978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b="1" dirty="0" smtClean="0"/>
              <a:t>V</a:t>
            </a:r>
            <a:r>
              <a:rPr lang="id-ID" sz="2200" b="1" baseline="-25000" dirty="0" smtClean="0"/>
              <a:t>A</a:t>
            </a:r>
            <a:r>
              <a:rPr lang="en-US" sz="2200" b="1" dirty="0" smtClean="0"/>
              <a:t> &gt; V</a:t>
            </a:r>
            <a:r>
              <a:rPr lang="id-ID" sz="2200" baseline="-25000" dirty="0" smtClean="0"/>
              <a:t>B</a:t>
            </a:r>
            <a:r>
              <a:rPr lang="en-US" sz="2200" b="1" dirty="0" smtClean="0"/>
              <a:t> </a:t>
            </a:r>
            <a:r>
              <a:rPr lang="en-US" sz="2200" dirty="0" err="1"/>
              <a:t>berarti</a:t>
            </a:r>
            <a:r>
              <a:rPr lang="en-US" sz="2200" dirty="0"/>
              <a:t> </a:t>
            </a:r>
            <a:r>
              <a:rPr lang="id-ID" sz="2200" dirty="0" smtClean="0"/>
              <a:t>kemampuan menyala jenis lampu A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/>
              <a:t>bervariasi</a:t>
            </a:r>
            <a:r>
              <a:rPr lang="en-US" sz="2200" dirty="0"/>
              <a:t> (</a:t>
            </a:r>
            <a:r>
              <a:rPr lang="en-US" sz="2200" dirty="0" err="1"/>
              <a:t>heterogen</a:t>
            </a:r>
            <a:r>
              <a:rPr lang="en-US" sz="2200" dirty="0"/>
              <a:t>) </a:t>
            </a:r>
            <a:r>
              <a:rPr lang="en-US" sz="2200" dirty="0" err="1"/>
              <a:t>dibanding</a:t>
            </a:r>
            <a:r>
              <a:rPr lang="en-US" sz="2200" dirty="0"/>
              <a:t> </a:t>
            </a:r>
            <a:r>
              <a:rPr lang="id-ID" sz="2200" dirty="0"/>
              <a:t>jenis lampu </a:t>
            </a:r>
            <a:r>
              <a:rPr lang="id-ID" sz="2200" dirty="0" smtClean="0"/>
              <a:t>B dan </a:t>
            </a:r>
            <a:r>
              <a:rPr lang="id-ID" sz="2200" dirty="0"/>
              <a:t>kemampuan menyala jenis lampu </a:t>
            </a:r>
            <a:r>
              <a:rPr lang="id-ID" sz="2200" dirty="0" smtClean="0"/>
              <a:t>B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id-ID" sz="2200" dirty="0" smtClean="0"/>
              <a:t>seragam</a:t>
            </a:r>
            <a:r>
              <a:rPr lang="en-US" sz="2200" dirty="0" smtClean="0"/>
              <a:t> (</a:t>
            </a:r>
            <a:r>
              <a:rPr lang="id-ID" sz="2200" dirty="0" smtClean="0"/>
              <a:t>homogen</a:t>
            </a:r>
            <a:r>
              <a:rPr lang="en-US" sz="2200" dirty="0" smtClean="0"/>
              <a:t>) </a:t>
            </a:r>
            <a:r>
              <a:rPr lang="en-US" sz="2200" dirty="0" err="1"/>
              <a:t>dibanding</a:t>
            </a:r>
            <a:r>
              <a:rPr lang="en-US" sz="2200" dirty="0"/>
              <a:t> </a:t>
            </a:r>
            <a:r>
              <a:rPr lang="id-ID" sz="2200" dirty="0"/>
              <a:t>jenis lampu </a:t>
            </a:r>
            <a:r>
              <a:rPr lang="id-ID" sz="2200" dirty="0" smtClean="0"/>
              <a:t>A. Ini artinnya lampu jenis B memiliki kulitas yang lebih baik dari pada jenis lampu A </a:t>
            </a: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6.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Koifisien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81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5832648" cy="5472608"/>
          </a:xfrm>
        </p:spPr>
        <p:txBody>
          <a:bodyPr/>
          <a:lstStyle/>
          <a:p>
            <a:r>
              <a:rPr lang="en-US" sz="2200" dirty="0" err="1" smtClean="0"/>
              <a:t>Contoh</a:t>
            </a:r>
            <a:r>
              <a:rPr lang="id-ID" sz="2200" dirty="0" smtClean="0"/>
              <a:t>-2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ujian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120 orang</a:t>
            </a:r>
          </a:p>
          <a:p>
            <a:pPr lvl="2"/>
            <a:r>
              <a:rPr lang="en-US" sz="2200" dirty="0" smtClean="0"/>
              <a:t>MK </a:t>
            </a:r>
            <a:r>
              <a:rPr lang="en-US" sz="2200" dirty="0" err="1" smtClean="0"/>
              <a:t>Statistik</a:t>
            </a:r>
            <a:endParaRPr lang="en-US" sz="2200" dirty="0" smtClean="0"/>
          </a:p>
          <a:p>
            <a:pPr lvl="3"/>
            <a:r>
              <a:rPr lang="en-US" sz="2200" dirty="0" smtClean="0"/>
              <a:t>Rata-rata =56</a:t>
            </a:r>
          </a:p>
          <a:p>
            <a:pPr lvl="3"/>
            <a:r>
              <a:rPr lang="en-US" sz="2200" dirty="0" err="1" smtClean="0"/>
              <a:t>Simpangan</a:t>
            </a:r>
            <a:r>
              <a:rPr lang="en-US" sz="2200" dirty="0" smtClean="0"/>
              <a:t> Baku = 23</a:t>
            </a:r>
          </a:p>
          <a:p>
            <a:pPr lvl="2"/>
            <a:r>
              <a:rPr lang="en-US" sz="2200" dirty="0" smtClean="0"/>
              <a:t>MK </a:t>
            </a:r>
            <a:r>
              <a:rPr lang="id-ID" sz="2200" dirty="0" smtClean="0"/>
              <a:t>Matematik</a:t>
            </a:r>
            <a:endParaRPr lang="en-US" sz="2200" dirty="0" smtClean="0"/>
          </a:p>
          <a:p>
            <a:pPr lvl="3"/>
            <a:r>
              <a:rPr lang="en-US" sz="2200" dirty="0" smtClean="0"/>
              <a:t>Rata-rata = 65</a:t>
            </a:r>
          </a:p>
          <a:p>
            <a:pPr lvl="3"/>
            <a:r>
              <a:rPr lang="en-US" sz="2200" dirty="0" err="1" smtClean="0"/>
              <a:t>Simpangan</a:t>
            </a:r>
            <a:r>
              <a:rPr lang="en-US" sz="2200" dirty="0" smtClean="0"/>
              <a:t> Baku = 30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sz="2200" dirty="0" err="1" smtClean="0"/>
              <a:t>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ujian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mana</a:t>
            </a:r>
            <a:r>
              <a:rPr lang="en-US" sz="2200" dirty="0" smtClean="0"/>
              <a:t> yang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sz="2200" dirty="0" err="1" smtClean="0"/>
              <a:t>variansinya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! </a:t>
            </a:r>
          </a:p>
        </p:txBody>
      </p:sp>
      <p:graphicFrame>
        <p:nvGraphicFramePr>
          <p:cNvPr id="194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245201"/>
              </p:ext>
            </p:extLst>
          </p:nvPr>
        </p:nvGraphicFramePr>
        <p:xfrm>
          <a:off x="539552" y="4941168"/>
          <a:ext cx="4464496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3" imgW="2438400" imgH="889000" progId="Equation.3">
                  <p:embed/>
                </p:oleObj>
              </mc:Choice>
              <mc:Fallback>
                <p:oleObj name="Equation" r:id="rId3" imgW="2438400" imgH="889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1168"/>
                        <a:ext cx="4464496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580112" y="4869160"/>
            <a:ext cx="32892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 err="1"/>
              <a:t>Karena</a:t>
            </a:r>
            <a:r>
              <a:rPr lang="en-US" sz="2200" dirty="0"/>
              <a:t> </a:t>
            </a:r>
            <a:r>
              <a:rPr lang="en-US" sz="2200" b="1" dirty="0" err="1"/>
              <a:t>V</a:t>
            </a:r>
            <a:r>
              <a:rPr lang="en-US" sz="2200" b="1" baseline="-25000" dirty="0" err="1"/>
              <a:t>s</a:t>
            </a:r>
            <a:r>
              <a:rPr lang="en-US" sz="2200" b="1" dirty="0"/>
              <a:t> &gt; </a:t>
            </a:r>
            <a:r>
              <a:rPr lang="en-US" sz="2200" b="1" dirty="0" err="1"/>
              <a:t>V</a:t>
            </a:r>
            <a:r>
              <a:rPr lang="en-US" sz="2200" b="1" baseline="-25000" dirty="0" err="1"/>
              <a:t>m</a:t>
            </a:r>
            <a:r>
              <a:rPr lang="en-US" sz="2200" b="1" dirty="0"/>
              <a:t> </a:t>
            </a:r>
            <a:r>
              <a:rPr lang="en-US" sz="2200" dirty="0" err="1"/>
              <a:t>berarti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ujian</a:t>
            </a:r>
            <a:r>
              <a:rPr lang="en-US" sz="2200" dirty="0"/>
              <a:t> </a:t>
            </a:r>
            <a:r>
              <a:rPr lang="en-US" sz="2200" dirty="0" err="1"/>
              <a:t>statistik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bervariasi</a:t>
            </a:r>
            <a:r>
              <a:rPr lang="en-US" sz="2200" dirty="0"/>
              <a:t> (</a:t>
            </a:r>
            <a:r>
              <a:rPr lang="en-US" sz="2200" dirty="0" err="1"/>
              <a:t>heterogen</a:t>
            </a:r>
            <a:r>
              <a:rPr lang="en-US" sz="2200" dirty="0"/>
              <a:t>) </a:t>
            </a:r>
            <a:r>
              <a:rPr lang="en-US" sz="2200" dirty="0" err="1"/>
              <a:t>dibanding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</a:t>
            </a:r>
            <a:r>
              <a:rPr lang="en-US" sz="2200" dirty="0" err="1"/>
              <a:t>ujian</a:t>
            </a:r>
            <a:r>
              <a:rPr lang="en-US" sz="2200" dirty="0"/>
              <a:t> </a:t>
            </a:r>
            <a:r>
              <a:rPr lang="en-US" sz="2200" dirty="0" err="1"/>
              <a:t>matematika</a:t>
            </a: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6.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Koifisien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Variasi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676456" cy="53991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000" dirty="0" smtClean="0"/>
              <a:t>Dispersi </a:t>
            </a:r>
            <a:r>
              <a:rPr lang="en-US" sz="3000" dirty="0" err="1" smtClean="0"/>
              <a:t>adalah</a:t>
            </a:r>
            <a:r>
              <a:rPr lang="en-US" sz="3000" dirty="0" smtClean="0"/>
              <a:t> </a:t>
            </a:r>
            <a:r>
              <a:rPr lang="en-US" sz="3000" dirty="0" err="1" smtClean="0"/>
              <a:t>ukuran</a:t>
            </a:r>
            <a:r>
              <a:rPr lang="en-US" sz="3000" dirty="0" smtClean="0"/>
              <a:t> </a:t>
            </a:r>
            <a:r>
              <a:rPr lang="en-US" sz="3000" dirty="0" err="1" smtClean="0"/>
              <a:t>penyebaran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kelompok</a:t>
            </a:r>
            <a:r>
              <a:rPr lang="en-US" sz="3000" dirty="0" smtClean="0"/>
              <a:t> data </a:t>
            </a:r>
            <a:r>
              <a:rPr lang="en-US" sz="3000" dirty="0" err="1" smtClean="0"/>
              <a:t>terhadap</a:t>
            </a:r>
            <a:r>
              <a:rPr lang="en-US" sz="3000" dirty="0" smtClean="0"/>
              <a:t> </a:t>
            </a:r>
            <a:r>
              <a:rPr lang="en-US" sz="3000" dirty="0" err="1" smtClean="0"/>
              <a:t>pusat</a:t>
            </a:r>
            <a:r>
              <a:rPr lang="en-US" sz="3000" dirty="0" smtClean="0"/>
              <a:t> data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 err="1" smtClean="0"/>
              <a:t>Beberapa</a:t>
            </a:r>
            <a:r>
              <a:rPr lang="en-US" sz="3000" dirty="0" smtClean="0"/>
              <a:t> </a:t>
            </a:r>
            <a:r>
              <a:rPr lang="en-US" sz="3000" dirty="0" err="1" smtClean="0"/>
              <a:t>jenis</a:t>
            </a:r>
            <a:r>
              <a:rPr lang="en-US" sz="3000" dirty="0" smtClean="0"/>
              <a:t> </a:t>
            </a:r>
            <a:r>
              <a:rPr lang="en-US" sz="3000" dirty="0" err="1" smtClean="0"/>
              <a:t>ukuran</a:t>
            </a:r>
            <a:r>
              <a:rPr lang="en-US" sz="3000" dirty="0" smtClean="0"/>
              <a:t> </a:t>
            </a:r>
            <a:r>
              <a:rPr lang="en-US" sz="3000" dirty="0" err="1" smtClean="0"/>
              <a:t>dispersi</a:t>
            </a:r>
            <a:r>
              <a:rPr lang="en-US" sz="3000" dirty="0" smtClean="0"/>
              <a:t> data :</a:t>
            </a:r>
          </a:p>
          <a:p>
            <a:pPr marL="833438" lvl="1" indent="-514350">
              <a:buFont typeface="Franklin Gothic Book" pitchFamily="34" charset="0"/>
              <a:buAutoNum type="alphaLcParenR"/>
              <a:defRPr/>
            </a:pP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i="1" dirty="0" smtClean="0"/>
              <a:t>(range)</a:t>
            </a:r>
          </a:p>
          <a:p>
            <a:pPr marL="833438" lvl="1" indent="-514350">
              <a:buFont typeface="Franklin Gothic Book" pitchFamily="34" charset="0"/>
              <a:buAutoNum type="alphaLcParenR"/>
              <a:defRPr/>
            </a:pPr>
            <a:r>
              <a:rPr lang="en-US" dirty="0" err="1" smtClean="0"/>
              <a:t>Simpangan</a:t>
            </a:r>
            <a:r>
              <a:rPr lang="en-US" dirty="0" smtClean="0"/>
              <a:t> rata-rata </a:t>
            </a:r>
            <a:r>
              <a:rPr lang="en-US" i="1" dirty="0" smtClean="0"/>
              <a:t>(mean </a:t>
            </a:r>
            <a:r>
              <a:rPr lang="en-US" i="1" dirty="0" err="1" smtClean="0"/>
              <a:t>diviation</a:t>
            </a:r>
            <a:r>
              <a:rPr lang="en-US" i="1" dirty="0" smtClean="0"/>
              <a:t>)</a:t>
            </a:r>
          </a:p>
          <a:p>
            <a:pPr marL="833438" lvl="1" indent="-514350">
              <a:buFont typeface="Franklin Gothic Book" pitchFamily="34" charset="0"/>
              <a:buAutoNum type="alphaLcParenR"/>
              <a:defRPr/>
            </a:pPr>
            <a:r>
              <a:rPr lang="en-US" dirty="0" err="1" smtClean="0"/>
              <a:t>Variansi</a:t>
            </a:r>
            <a:r>
              <a:rPr lang="en-US" dirty="0" smtClean="0"/>
              <a:t> </a:t>
            </a:r>
            <a:r>
              <a:rPr lang="en-US" i="1" dirty="0" smtClean="0"/>
              <a:t>(variance)</a:t>
            </a:r>
          </a:p>
          <a:p>
            <a:pPr marL="833438" lvl="1" indent="-514350">
              <a:buFont typeface="Franklin Gothic Book" pitchFamily="34" charset="0"/>
              <a:buAutoNum type="alphaLcParenR"/>
              <a:defRPr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i="1" dirty="0" smtClean="0"/>
              <a:t>(standard deviation)</a:t>
            </a:r>
          </a:p>
          <a:p>
            <a:pPr marL="833438" lvl="1" indent="-514350">
              <a:buFont typeface="Franklin Gothic Book" pitchFamily="34" charset="0"/>
              <a:buAutoNum type="alphaLcParenR"/>
              <a:defRPr/>
            </a:pPr>
            <a:r>
              <a:rPr lang="en-US" dirty="0" err="1" smtClean="0"/>
              <a:t>Simpangan</a:t>
            </a:r>
            <a:r>
              <a:rPr lang="en-US" dirty="0" smtClean="0"/>
              <a:t> </a:t>
            </a:r>
            <a:r>
              <a:rPr lang="en-US" dirty="0" err="1" smtClean="0"/>
              <a:t>kuartil</a:t>
            </a:r>
            <a:r>
              <a:rPr lang="en-US" dirty="0" smtClean="0"/>
              <a:t> </a:t>
            </a:r>
            <a:r>
              <a:rPr lang="en-US" i="1" dirty="0" smtClean="0"/>
              <a:t>(quartile deviation)</a:t>
            </a:r>
          </a:p>
          <a:p>
            <a:pPr marL="833438" lvl="1" indent="-514350">
              <a:buFont typeface="Franklin Gothic Book" pitchFamily="34" charset="0"/>
              <a:buAutoNum type="alphaLcParenR"/>
              <a:defRPr/>
            </a:pPr>
            <a:r>
              <a:rPr lang="en-US" dirty="0" smtClean="0"/>
              <a:t>Koefisien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coeficient</a:t>
            </a:r>
            <a:r>
              <a:rPr lang="en-US" i="1" dirty="0" smtClean="0"/>
              <a:t> of variation)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Dispersi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1561" y="764704"/>
            <a:ext cx="8532440" cy="5255096"/>
          </a:xfrm>
        </p:spPr>
        <p:txBody>
          <a:bodyPr/>
          <a:lstStyle/>
          <a:p>
            <a:r>
              <a:rPr lang="en-US" sz="2400" dirty="0" err="1" smtClean="0"/>
              <a:t>Kemiringan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asimetri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data, </a:t>
            </a:r>
            <a:endParaRPr lang="id-ID" sz="2400" dirty="0" smtClean="0"/>
          </a:p>
          <a:p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id-ID" sz="2400" dirty="0" smtClean="0"/>
              <a:t> </a:t>
            </a:r>
            <a:r>
              <a:rPr lang="en-US" sz="2400" dirty="0" err="1" smtClean="0"/>
              <a:t>Kemiringan</a:t>
            </a:r>
            <a:r>
              <a:rPr lang="id-ID" sz="2400" dirty="0" smtClean="0"/>
              <a:t> Distribusi Data</a:t>
            </a:r>
            <a:r>
              <a:rPr lang="en-US" sz="2400" dirty="0" smtClean="0"/>
              <a:t> :</a:t>
            </a:r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r>
              <a:rPr lang="en-US" sz="2400" dirty="0" err="1" smtClean="0"/>
              <a:t>Simetris</a:t>
            </a:r>
            <a:endParaRPr lang="en-US" sz="2400" dirty="0" smtClean="0"/>
          </a:p>
          <a:p>
            <a:pPr marL="833438" lvl="1" indent="-514350">
              <a:buFont typeface="Wingdings 2" panose="05020102010507070707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Letak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, median </a:t>
            </a:r>
            <a:r>
              <a:rPr lang="en-US" sz="2400" dirty="0" err="1" smtClean="0"/>
              <a:t>dan</a:t>
            </a:r>
            <a:r>
              <a:rPr lang="en-US" sz="2400" dirty="0" smtClean="0"/>
              <a:t> modus </a:t>
            </a:r>
            <a:r>
              <a:rPr lang="en-US" sz="2400" dirty="0" err="1" smtClean="0"/>
              <a:t>berhimpit</a:t>
            </a:r>
            <a:endParaRPr lang="en-US" sz="2400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 startAt="2"/>
            </a:pPr>
            <a:r>
              <a:rPr lang="en-US" sz="2400" dirty="0" smtClean="0"/>
              <a:t>Miring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/</a:t>
            </a:r>
            <a:r>
              <a:rPr lang="en-US" sz="2400" dirty="0" err="1" smtClean="0"/>
              <a:t>kemiringan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endParaRPr lang="en-US" sz="2400" dirty="0" smtClean="0"/>
          </a:p>
          <a:p>
            <a:pPr marL="833438" lvl="1" indent="-514350">
              <a:buFont typeface="Wingdings 2" panose="05020102010507070707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modus paling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 startAt="3"/>
            </a:pPr>
            <a:r>
              <a:rPr lang="en-US" sz="2400" dirty="0" smtClean="0"/>
              <a:t>Miring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/ </a:t>
            </a:r>
            <a:r>
              <a:rPr lang="en-US" sz="2400" dirty="0" err="1" smtClean="0"/>
              <a:t>kemiringan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endParaRPr lang="en-US" sz="2400" dirty="0" smtClean="0"/>
          </a:p>
          <a:p>
            <a:pPr marL="833438" lvl="1" indent="-514350">
              <a:buFont typeface="Wingdings 2" panose="05020102010507070707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modus paling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rata-rata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kecil</a:t>
            </a:r>
            <a:endParaRPr lang="en-US" sz="2400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sz="2400" i="1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sz="2400" i="1" dirty="0" smtClean="0"/>
          </a:p>
          <a:p>
            <a:pPr>
              <a:buFont typeface="Wingdings 2" panose="05020102010507070707" pitchFamily="18" charset="2"/>
              <a:buNone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Kemiringan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14760"/>
              </p:ext>
            </p:extLst>
          </p:nvPr>
        </p:nvGraphicFramePr>
        <p:xfrm>
          <a:off x="467544" y="1556792"/>
          <a:ext cx="8479891" cy="314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Visio" r:id="rId3" imgW="5328879" imgH="2058473" progId="Visio.Drawing.11">
                  <p:embed/>
                </p:oleObj>
              </mc:Choice>
              <mc:Fallback>
                <p:oleObj name="Visio" r:id="rId3" imgW="5328879" imgH="205847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8479891" cy="3147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Content Placeholder 2"/>
          <p:cNvSpPr>
            <a:spLocks noGrp="1"/>
          </p:cNvSpPr>
          <p:nvPr>
            <p:ph sz="quarter" idx="1"/>
          </p:nvPr>
        </p:nvSpPr>
        <p:spPr>
          <a:xfrm>
            <a:off x="2080581" y="2092971"/>
            <a:ext cx="1080417" cy="319136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id-ID" sz="1600" smtClean="0"/>
              <a:t>Simetris</a:t>
            </a:r>
            <a:endParaRPr lang="en-US" sz="160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i="1" smtClean="0"/>
          </a:p>
          <a:p>
            <a:pPr>
              <a:buFont typeface="Wingdings 2" panose="05020102010507070707" pitchFamily="18" charset="2"/>
              <a:buNone/>
            </a:pPr>
            <a:endParaRPr 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79974" y="2450159"/>
            <a:ext cx="1495961" cy="3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id-ID" sz="1600" dirty="0">
                <a:latin typeface="+mn-lt"/>
                <a:cs typeface="+mn-cs"/>
              </a:rPr>
              <a:t>Miring Kanan</a:t>
            </a:r>
            <a:endParaRPr lang="en-US" sz="1600" dirty="0">
              <a:latin typeface="+mn-lt"/>
              <a:cs typeface="+mn-cs"/>
            </a:endParaRPr>
          </a:p>
          <a:p>
            <a:pPr marL="833438" lvl="1" indent="-514350">
              <a:spcBef>
                <a:spcPct val="20000"/>
              </a:spcBef>
              <a:buFont typeface="Franklin Gothic Book" pitchFamily="34" charset="0"/>
              <a:buAutoNum type="alphaLcParenR"/>
              <a:defRPr/>
            </a:pPr>
            <a:endParaRPr lang="en-US" sz="2800" i="1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79662" y="2521596"/>
            <a:ext cx="1495961" cy="3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id-ID" sz="1600" dirty="0">
                <a:latin typeface="+mn-lt"/>
                <a:cs typeface="+mn-cs"/>
              </a:rPr>
              <a:t>Miring Kiri</a:t>
            </a:r>
            <a:endParaRPr lang="en-US" sz="1600" dirty="0">
              <a:latin typeface="+mn-lt"/>
              <a:cs typeface="+mn-cs"/>
            </a:endParaRPr>
          </a:p>
          <a:p>
            <a:pPr marL="833438" lvl="1" indent="-514350">
              <a:spcBef>
                <a:spcPct val="20000"/>
              </a:spcBef>
              <a:buFont typeface="Franklin Gothic Book" pitchFamily="34" charset="0"/>
              <a:buAutoNum type="alphaLcParenR"/>
              <a:defRPr/>
            </a:pPr>
            <a:endParaRPr lang="en-US" sz="2800" i="1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Kemiringan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8460432" cy="5255096"/>
          </a:xfrm>
        </p:spPr>
        <p:txBody>
          <a:bodyPr/>
          <a:lstStyle/>
          <a:p>
            <a:r>
              <a:rPr lang="en-US" sz="3000" dirty="0" err="1" smtClean="0"/>
              <a:t>Beberapa</a:t>
            </a:r>
            <a:r>
              <a:rPr lang="en-US" sz="3000" dirty="0" smtClean="0"/>
              <a:t> </a:t>
            </a:r>
            <a:r>
              <a:rPr lang="en-US" sz="3000" dirty="0" err="1" smtClean="0"/>
              <a:t>cara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dipakai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menghitung</a:t>
            </a:r>
            <a:r>
              <a:rPr lang="en-US" sz="3000" dirty="0" smtClean="0"/>
              <a:t> </a:t>
            </a:r>
            <a:r>
              <a:rPr lang="en-US" sz="3000" dirty="0" err="1" smtClean="0"/>
              <a:t>derajat</a:t>
            </a:r>
            <a:r>
              <a:rPr lang="en-US" sz="3000" dirty="0" smtClean="0"/>
              <a:t> </a:t>
            </a:r>
            <a:r>
              <a:rPr lang="en-US" sz="3000" dirty="0" err="1" smtClean="0"/>
              <a:t>kemiringan</a:t>
            </a:r>
            <a:r>
              <a:rPr lang="en-US" sz="3000" dirty="0" smtClean="0"/>
              <a:t> </a:t>
            </a:r>
            <a:r>
              <a:rPr lang="en-US" sz="3000" dirty="0" err="1" smtClean="0"/>
              <a:t>distribusi</a:t>
            </a:r>
            <a:r>
              <a:rPr lang="en-US" sz="3000" dirty="0" smtClean="0"/>
              <a:t> data :</a:t>
            </a:r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r>
              <a:rPr lang="en-US" dirty="0" smtClean="0"/>
              <a:t>Pearson</a:t>
            </a:r>
          </a:p>
          <a:p>
            <a:pPr marL="833438" lvl="1" indent="-514350">
              <a:buFont typeface="Franklin Gothic Book" panose="020B0503020102020204" pitchFamily="34" charset="0"/>
              <a:buAutoNum type="alphaLcParenR" startAt="2"/>
            </a:pPr>
            <a:r>
              <a:rPr lang="en-US" dirty="0" err="1" smtClean="0"/>
              <a:t>Momen</a:t>
            </a:r>
            <a:endParaRPr lang="en-US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 startAt="3"/>
            </a:pPr>
            <a:r>
              <a:rPr lang="en-US" dirty="0" err="1" smtClean="0"/>
              <a:t>Bowley</a:t>
            </a:r>
            <a:endParaRPr lang="en-US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i="1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i="1" dirty="0" smtClean="0"/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Kemiringan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3" y="764704"/>
            <a:ext cx="8604448" cy="5807546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000" dirty="0" err="1" smtClean="0"/>
              <a:t>Dirumuskan</a:t>
            </a:r>
            <a:r>
              <a:rPr lang="en-US" sz="3000" dirty="0" smtClean="0"/>
              <a:t> :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Wingdings 2" pitchFamily="18" charset="2"/>
              <a:buNone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id-ID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id-ID" sz="2600" dirty="0" smtClean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err="1" smtClean="0"/>
              <a:t>Rumus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data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berkelompok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data </a:t>
            </a:r>
            <a:r>
              <a:rPr lang="en-US" dirty="0" err="1" smtClean="0"/>
              <a:t>berkelompok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 pitchFamily="18" charset="2"/>
              </a:rPr>
              <a:t> = 0, </a:t>
            </a:r>
            <a:r>
              <a:rPr lang="en-US" sz="3200" dirty="0" err="1" smtClean="0">
                <a:sym typeface="Symbol" pitchFamily="18" charset="2"/>
              </a:rPr>
              <a:t>distribusi</a:t>
            </a:r>
            <a:r>
              <a:rPr lang="en-US" sz="3200" dirty="0" smtClean="0">
                <a:sym typeface="Symbol" pitchFamily="18" charset="2"/>
              </a:rPr>
              <a:t> data </a:t>
            </a:r>
            <a:r>
              <a:rPr lang="en-US" sz="3200" dirty="0" err="1" smtClean="0">
                <a:solidFill>
                  <a:srgbClr val="FF0066"/>
                </a:solidFill>
                <a:sym typeface="Symbol" pitchFamily="18" charset="2"/>
              </a:rPr>
              <a:t>simetri</a:t>
            </a:r>
            <a:endParaRPr lang="en-US" sz="3200" dirty="0" smtClean="0">
              <a:solidFill>
                <a:srgbClr val="FF0066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 pitchFamily="18" charset="2"/>
              </a:rPr>
              <a:t> = </a:t>
            </a:r>
            <a:r>
              <a:rPr lang="en-US" sz="3200" dirty="0" err="1" smtClean="0">
                <a:sym typeface="Symbol" pitchFamily="18" charset="2"/>
              </a:rPr>
              <a:t>negatif</a:t>
            </a:r>
            <a:r>
              <a:rPr lang="en-US" sz="3200" dirty="0" smtClean="0">
                <a:sym typeface="Symbol" pitchFamily="18" charset="2"/>
              </a:rPr>
              <a:t>, </a:t>
            </a:r>
            <a:r>
              <a:rPr lang="en-US" sz="3200" dirty="0" err="1" smtClean="0">
                <a:sym typeface="Symbol" pitchFamily="18" charset="2"/>
              </a:rPr>
              <a:t>distribusi</a:t>
            </a:r>
            <a:r>
              <a:rPr lang="en-US" sz="3200" dirty="0" smtClean="0">
                <a:sym typeface="Symbol" pitchFamily="18" charset="2"/>
              </a:rPr>
              <a:t> data </a:t>
            </a:r>
            <a:r>
              <a:rPr lang="en-US" sz="3200" dirty="0" smtClean="0">
                <a:solidFill>
                  <a:srgbClr val="FF0066"/>
                </a:solidFill>
                <a:sym typeface="Symbol" pitchFamily="18" charset="2"/>
              </a:rPr>
              <a:t>miring </a:t>
            </a:r>
            <a:r>
              <a:rPr lang="en-US" sz="3200" dirty="0" err="1" smtClean="0">
                <a:solidFill>
                  <a:srgbClr val="FF0066"/>
                </a:solidFill>
                <a:sym typeface="Symbol" pitchFamily="18" charset="2"/>
              </a:rPr>
              <a:t>ke</a:t>
            </a:r>
            <a:r>
              <a:rPr lang="en-US" sz="3200" dirty="0" smtClean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sym typeface="Symbol" pitchFamily="18" charset="2"/>
              </a:rPr>
              <a:t>kiri</a:t>
            </a:r>
            <a:endParaRPr lang="en-US" sz="3200" dirty="0" smtClean="0">
              <a:solidFill>
                <a:srgbClr val="FF0066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3200" dirty="0" err="1" smtClean="0"/>
              <a:t>Bila</a:t>
            </a:r>
            <a:r>
              <a:rPr lang="en-US" sz="3200" dirty="0" smtClean="0"/>
              <a:t> </a:t>
            </a:r>
            <a:r>
              <a:rPr lang="en-US" sz="3200" dirty="0" smtClean="0">
                <a:sym typeface="Symbol" pitchFamily="18" charset="2"/>
              </a:rPr>
              <a:t> = </a:t>
            </a:r>
            <a:r>
              <a:rPr lang="id-ID" sz="3200" dirty="0" smtClean="0">
                <a:sym typeface="Symbol" pitchFamily="18" charset="2"/>
              </a:rPr>
              <a:t>positif</a:t>
            </a:r>
            <a:r>
              <a:rPr lang="en-US" sz="3200" dirty="0" smtClean="0">
                <a:sym typeface="Symbol" pitchFamily="18" charset="2"/>
              </a:rPr>
              <a:t>, </a:t>
            </a:r>
            <a:r>
              <a:rPr lang="en-US" sz="3200" dirty="0" err="1" smtClean="0">
                <a:sym typeface="Symbol" pitchFamily="18" charset="2"/>
              </a:rPr>
              <a:t>distribusi</a:t>
            </a:r>
            <a:r>
              <a:rPr lang="en-US" sz="3200" dirty="0" smtClean="0">
                <a:sym typeface="Symbol" pitchFamily="18" charset="2"/>
              </a:rPr>
              <a:t> data </a:t>
            </a:r>
            <a:r>
              <a:rPr lang="en-US" sz="3200" dirty="0" smtClean="0">
                <a:solidFill>
                  <a:srgbClr val="FF0066"/>
                </a:solidFill>
                <a:sym typeface="Symbol" pitchFamily="18" charset="2"/>
              </a:rPr>
              <a:t>miring </a:t>
            </a:r>
            <a:r>
              <a:rPr lang="en-US" sz="3200" dirty="0" err="1" smtClean="0">
                <a:solidFill>
                  <a:srgbClr val="FF0066"/>
                </a:solidFill>
                <a:sym typeface="Symbol" pitchFamily="18" charset="2"/>
              </a:rPr>
              <a:t>ke</a:t>
            </a:r>
            <a:r>
              <a:rPr lang="en-US" sz="3200" dirty="0" smtClean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sym typeface="Symbol" pitchFamily="18" charset="2"/>
              </a:rPr>
              <a:t>kanan</a:t>
            </a:r>
            <a:endParaRPr lang="en-US" sz="3200" dirty="0" smtClean="0">
              <a:solidFill>
                <a:srgbClr val="FF0066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err="1" smtClean="0">
                <a:sym typeface="Symbol" pitchFamily="18" charset="2"/>
              </a:rPr>
              <a:t>Semakin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besar</a:t>
            </a:r>
            <a:r>
              <a:rPr lang="en-US" dirty="0" smtClean="0">
                <a:sym typeface="Symbol" pitchFamily="18" charset="2"/>
              </a:rPr>
              <a:t> , </a:t>
            </a:r>
            <a:r>
              <a:rPr lang="en-US" dirty="0" err="1" smtClean="0">
                <a:sym typeface="Symbol" pitchFamily="18" charset="2"/>
              </a:rPr>
              <a:t>distribusi</a:t>
            </a:r>
            <a:r>
              <a:rPr lang="en-US" dirty="0" smtClean="0">
                <a:sym typeface="Symbol" pitchFamily="18" charset="2"/>
              </a:rPr>
              <a:t> data </a:t>
            </a:r>
            <a:r>
              <a:rPr lang="en-US" dirty="0" err="1" smtClean="0">
                <a:sym typeface="Symbol" pitchFamily="18" charset="2"/>
              </a:rPr>
              <a:t>akan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semakin</a:t>
            </a:r>
            <a:r>
              <a:rPr lang="en-US" dirty="0" smtClean="0">
                <a:sym typeface="Symbol" pitchFamily="18" charset="2"/>
              </a:rPr>
              <a:t> miring </a:t>
            </a:r>
            <a:r>
              <a:rPr lang="en-US" dirty="0" err="1" smtClean="0">
                <a:sym typeface="Symbol" pitchFamily="18" charset="2"/>
              </a:rPr>
              <a:t>atau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makin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tidak</a:t>
            </a:r>
            <a:r>
              <a:rPr lang="en-US" dirty="0" smtClean="0">
                <a:sym typeface="Symbol" pitchFamily="18" charset="2"/>
              </a:rPr>
              <a:t> </a:t>
            </a:r>
            <a:endParaRPr lang="id-ID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d-ID" dirty="0" smtClean="0">
                <a:sym typeface="Symbol" pitchFamily="18" charset="2"/>
              </a:rPr>
              <a:t>	</a:t>
            </a:r>
            <a:r>
              <a:rPr lang="en-US" dirty="0" err="1" smtClean="0">
                <a:sym typeface="Symbol" pitchFamily="18" charset="2"/>
              </a:rPr>
              <a:t>simetri</a:t>
            </a:r>
            <a:r>
              <a:rPr lang="en-US" dirty="0" smtClean="0">
                <a:sym typeface="Symbol" pitchFamily="18" charset="2"/>
              </a:rPr>
              <a:t>.</a:t>
            </a:r>
            <a:r>
              <a:rPr lang="en-US" sz="3200" dirty="0" smtClean="0"/>
              <a:t>	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</p:txBody>
      </p:sp>
      <p:graphicFrame>
        <p:nvGraphicFramePr>
          <p:cNvPr id="2355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959720"/>
              </p:ext>
            </p:extLst>
          </p:nvPr>
        </p:nvGraphicFramePr>
        <p:xfrm>
          <a:off x="1187624" y="1196752"/>
          <a:ext cx="4864970" cy="79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Equation" r:id="rId3" imgW="2387600" imgH="419100" progId="Equation.3">
                  <p:embed/>
                </p:oleObj>
              </mc:Choice>
              <mc:Fallback>
                <p:oleObj name="Equation" r:id="rId3" imgW="23876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96752"/>
                        <a:ext cx="4864970" cy="79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56000"/>
              </p:ext>
            </p:extLst>
          </p:nvPr>
        </p:nvGraphicFramePr>
        <p:xfrm>
          <a:off x="1314450" y="2224088"/>
          <a:ext cx="3921125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Equation" r:id="rId5" imgW="2222280" imgH="990360" progId="Equation.3">
                  <p:embed/>
                </p:oleObj>
              </mc:Choice>
              <mc:Fallback>
                <p:oleObj name="Equation" r:id="rId5" imgW="2222280" imgH="990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224088"/>
                        <a:ext cx="3921125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1. Pearson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603878" cy="5255096"/>
          </a:xfrm>
        </p:spPr>
        <p:txBody>
          <a:bodyPr/>
          <a:lstStyle/>
          <a:p>
            <a:r>
              <a:rPr lang="en-US" sz="3000" dirty="0" err="1" smtClean="0"/>
              <a:t>Dirumuskan</a:t>
            </a:r>
            <a:r>
              <a:rPr lang="en-US" sz="3000" dirty="0" smtClean="0"/>
              <a:t> :</a:t>
            </a:r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 2" panose="05020102010507070707" pitchFamily="18" charset="2"/>
              <a:buNone/>
            </a:pPr>
            <a:endParaRPr lang="id-ID" sz="2600" dirty="0" smtClean="0"/>
          </a:p>
          <a:p>
            <a:pPr lvl="1">
              <a:buFont typeface="Wingdings 2" panose="05020102010507070707" pitchFamily="18" charset="2"/>
              <a:buNone/>
            </a:pPr>
            <a:endParaRPr lang="en-US" sz="2600" dirty="0" smtClean="0"/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17063"/>
              </p:ext>
            </p:extLst>
          </p:nvPr>
        </p:nvGraphicFramePr>
        <p:xfrm>
          <a:off x="1691680" y="3068960"/>
          <a:ext cx="2448272" cy="98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Equation" r:id="rId3" imgW="1231366" imgH="444307" progId="Equation.3">
                  <p:embed/>
                </p:oleObj>
              </mc:Choice>
              <mc:Fallback>
                <p:oleObj name="Equation" r:id="rId3" imgW="1231366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068960"/>
                        <a:ext cx="2448272" cy="98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81629"/>
              </p:ext>
            </p:extLst>
          </p:nvPr>
        </p:nvGraphicFramePr>
        <p:xfrm>
          <a:off x="1691680" y="1772816"/>
          <a:ext cx="1892463" cy="80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" name="Equation" r:id="rId5" imgW="1155199" imgH="444307" progId="Equation.3">
                  <p:embed/>
                </p:oleObj>
              </mc:Choice>
              <mc:Fallback>
                <p:oleObj name="Equation" r:id="rId5" imgW="1155199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72816"/>
                        <a:ext cx="1892463" cy="807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24340"/>
              </p:ext>
            </p:extLst>
          </p:nvPr>
        </p:nvGraphicFramePr>
        <p:xfrm>
          <a:off x="5795963" y="2393950"/>
          <a:ext cx="255746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Equation" r:id="rId7" imgW="1663560" imgH="876240" progId="Equation.3">
                  <p:embed/>
                </p:oleObj>
              </mc:Choice>
              <mc:Fallback>
                <p:oleObj name="Equation" r:id="rId7" imgW="1663560" imgH="876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393950"/>
                        <a:ext cx="255746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2.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Momen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4509120"/>
            <a:ext cx="70008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smtClean="0"/>
              <a:t>Bila </a:t>
            </a:r>
            <a:r>
              <a:rPr lang="en-US" sz="2400" smtClean="0">
                <a:sym typeface="Symbol" panose="05050102010706020507" pitchFamily="18" charset="2"/>
              </a:rPr>
              <a:t></a:t>
            </a:r>
            <a:r>
              <a:rPr lang="en-US" sz="1400" smtClean="0">
                <a:sym typeface="Symbol" panose="05050102010706020507" pitchFamily="18" charset="2"/>
              </a:rPr>
              <a:t>3</a:t>
            </a:r>
            <a:r>
              <a:rPr lang="en-US" sz="2400" smtClean="0">
                <a:sym typeface="Symbol" panose="05050102010706020507" pitchFamily="18" charset="2"/>
              </a:rPr>
              <a:t> = 0, distribusi data </a:t>
            </a:r>
            <a:r>
              <a:rPr lang="en-US" sz="2400" smtClean="0">
                <a:solidFill>
                  <a:srgbClr val="FF0066"/>
                </a:solidFill>
                <a:sym typeface="Symbol" panose="05050102010706020507" pitchFamily="18" charset="2"/>
              </a:rPr>
              <a:t>simetri</a:t>
            </a:r>
          </a:p>
          <a:p>
            <a:pPr lvl="1"/>
            <a:r>
              <a:rPr lang="en-US" sz="2400" smtClean="0"/>
              <a:t>Bila </a:t>
            </a:r>
            <a:r>
              <a:rPr lang="en-US" sz="2400" smtClean="0">
                <a:sym typeface="Symbol" panose="05050102010706020507" pitchFamily="18" charset="2"/>
              </a:rPr>
              <a:t></a:t>
            </a:r>
            <a:r>
              <a:rPr lang="en-US" sz="1400" smtClean="0">
                <a:sym typeface="Symbol" panose="05050102010706020507" pitchFamily="18" charset="2"/>
              </a:rPr>
              <a:t>3</a:t>
            </a:r>
            <a:r>
              <a:rPr lang="en-US" sz="2400" smtClean="0">
                <a:sym typeface="Symbol" panose="05050102010706020507" pitchFamily="18" charset="2"/>
              </a:rPr>
              <a:t> &lt; 0, distribusi data </a:t>
            </a:r>
            <a:r>
              <a:rPr lang="en-US" sz="2400" smtClean="0">
                <a:solidFill>
                  <a:srgbClr val="FF0066"/>
                </a:solidFill>
                <a:sym typeface="Symbol" panose="05050102010706020507" pitchFamily="18" charset="2"/>
              </a:rPr>
              <a:t>miring ke kiri</a:t>
            </a:r>
          </a:p>
          <a:p>
            <a:pPr lvl="1"/>
            <a:r>
              <a:rPr lang="en-US" sz="2400" smtClean="0"/>
              <a:t>Bila </a:t>
            </a:r>
            <a:r>
              <a:rPr lang="en-US" sz="2400" smtClean="0">
                <a:sym typeface="Symbol" panose="05050102010706020507" pitchFamily="18" charset="2"/>
              </a:rPr>
              <a:t></a:t>
            </a:r>
            <a:r>
              <a:rPr lang="en-US" sz="1400" smtClean="0">
                <a:sym typeface="Symbol" panose="05050102010706020507" pitchFamily="18" charset="2"/>
              </a:rPr>
              <a:t>3</a:t>
            </a:r>
            <a:r>
              <a:rPr lang="en-US" sz="2400" smtClean="0">
                <a:sym typeface="Symbol" panose="05050102010706020507" pitchFamily="18" charset="2"/>
              </a:rPr>
              <a:t> &gt; 0, distribusi data </a:t>
            </a:r>
            <a:r>
              <a:rPr lang="en-US" sz="2400" smtClean="0">
                <a:solidFill>
                  <a:srgbClr val="FF0066"/>
                </a:solidFill>
                <a:sym typeface="Symbol" panose="05050102010706020507" pitchFamily="18" charset="2"/>
              </a:rPr>
              <a:t>miring ke kanan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60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704856" cy="5256584"/>
          </a:xfrm>
        </p:spPr>
        <p:txBody>
          <a:bodyPr/>
          <a:lstStyle/>
          <a:p>
            <a:r>
              <a:rPr lang="en-US" sz="3000" dirty="0" err="1" smtClean="0"/>
              <a:t>Dirumuskan</a:t>
            </a:r>
            <a:r>
              <a:rPr lang="en-US" sz="3000" dirty="0" smtClean="0"/>
              <a:t> :</a:t>
            </a:r>
          </a:p>
          <a:p>
            <a:pPr lvl="1"/>
            <a:endParaRPr lang="en-US" dirty="0" smtClean="0"/>
          </a:p>
          <a:p>
            <a:pPr lvl="1">
              <a:buFont typeface="Wingdings 2" panose="05020102010507070707" pitchFamily="18" charset="2"/>
              <a:buNone/>
            </a:pPr>
            <a:endParaRPr lang="en-US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SIMETRIS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endParaRPr lang="id-ID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sehingga</a:t>
            </a:r>
            <a:r>
              <a:rPr lang="en-US" dirty="0" smtClean="0"/>
              <a:t>                     </a:t>
            </a:r>
            <a:r>
              <a:rPr lang="id-ID" dirty="0" smtClean="0"/>
              <a:t>        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en-US" dirty="0" err="1" smtClean="0"/>
              <a:t>mengakibatkan</a:t>
            </a:r>
            <a:endParaRPr lang="id-ID" dirty="0" smtClean="0">
              <a:solidFill>
                <a:srgbClr val="FF0066"/>
              </a:solidFill>
              <a:sym typeface="Symbol" panose="05050102010706020507" pitchFamily="18" charset="2"/>
            </a:endParaRP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Jika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distribusinya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MIRING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dirty="0" err="1" smtClean="0">
                <a:sym typeface="Symbol" panose="05050102010706020507" pitchFamily="18" charset="2"/>
              </a:rPr>
              <a:t>ada</a:t>
            </a:r>
            <a:r>
              <a:rPr lang="en-US" dirty="0" smtClean="0">
                <a:sym typeface="Symbol" panose="05050102010706020507" pitchFamily="18" charset="2"/>
              </a:rPr>
              <a:t> 2 </a:t>
            </a:r>
            <a:r>
              <a:rPr lang="en-US" dirty="0" err="1" smtClean="0">
                <a:sym typeface="Symbol" panose="05050102010706020507" pitchFamily="18" charset="2"/>
              </a:rPr>
              <a:t>kemungkinan</a:t>
            </a:r>
            <a:r>
              <a:rPr lang="en-US" dirty="0" smtClean="0">
                <a:sym typeface="Symbol" panose="05050102010706020507" pitchFamily="18" charset="2"/>
              </a:rPr>
              <a:t>: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id-ID" dirty="0" smtClean="0">
                <a:sym typeface="Symbol" panose="05050102010706020507" pitchFamily="18" charset="2"/>
              </a:rPr>
              <a:t>			</a:t>
            </a:r>
            <a:r>
              <a:rPr lang="en-US" sz="2400" dirty="0" smtClean="0">
                <a:sym typeface="Symbol" panose="05050102010706020507" pitchFamily="18" charset="2"/>
              </a:rPr>
              <a:t>Q1 = Q2  </a:t>
            </a:r>
            <a:r>
              <a:rPr lang="en-US" sz="2400" dirty="0" err="1" smtClean="0">
                <a:sym typeface="Symbol" panose="05050102010706020507" pitchFamily="18" charset="2"/>
              </a:rPr>
              <a:t>maka</a:t>
            </a:r>
            <a:r>
              <a:rPr lang="en-US" sz="2400" dirty="0" smtClean="0">
                <a:sym typeface="Symbol" panose="05050102010706020507" pitchFamily="18" charset="2"/>
              </a:rPr>
              <a:t>  = 1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id-ID" sz="2400" dirty="0" smtClean="0">
                <a:sym typeface="Symbol" panose="05050102010706020507" pitchFamily="18" charset="2"/>
              </a:rPr>
              <a:t>			</a:t>
            </a:r>
            <a:r>
              <a:rPr lang="en-US" sz="2400" dirty="0" smtClean="0">
                <a:sym typeface="Symbol" panose="05050102010706020507" pitchFamily="18" charset="2"/>
              </a:rPr>
              <a:t>Q2 = Q3  </a:t>
            </a:r>
            <a:r>
              <a:rPr lang="en-US" sz="2400" dirty="0" err="1" smtClean="0">
                <a:sym typeface="Symbol" panose="05050102010706020507" pitchFamily="18" charset="2"/>
              </a:rPr>
              <a:t>maka</a:t>
            </a:r>
            <a:r>
              <a:rPr lang="en-US" sz="2400" dirty="0" smtClean="0">
                <a:sym typeface="Symbol" panose="05050102010706020507" pitchFamily="18" charset="2"/>
              </a:rPr>
              <a:t>  = -1</a:t>
            </a:r>
            <a:r>
              <a:rPr lang="en-US" sz="2400" dirty="0" smtClean="0"/>
              <a:t>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266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7122"/>
              </p:ext>
            </p:extLst>
          </p:nvPr>
        </p:nvGraphicFramePr>
        <p:xfrm>
          <a:off x="1044377" y="1387004"/>
          <a:ext cx="19796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4" name="Equation" r:id="rId3" imgW="1117600" imgH="431800" progId="Equation.3">
                  <p:embed/>
                </p:oleObj>
              </mc:Choice>
              <mc:Fallback>
                <p:oleObj name="Equation" r:id="rId3" imgW="11176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77" y="1387004"/>
                        <a:ext cx="1979612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66988"/>
              </p:ext>
            </p:extLst>
          </p:nvPr>
        </p:nvGraphicFramePr>
        <p:xfrm>
          <a:off x="5724128" y="2348880"/>
          <a:ext cx="1944216" cy="46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5" name="Equation" r:id="rId5" imgW="1079500" imgH="228600" progId="Equation.3">
                  <p:embed/>
                </p:oleObj>
              </mc:Choice>
              <mc:Fallback>
                <p:oleObj name="Equation" r:id="rId5" imgW="1079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1944216" cy="462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626511"/>
              </p:ext>
            </p:extLst>
          </p:nvPr>
        </p:nvGraphicFramePr>
        <p:xfrm>
          <a:off x="2987824" y="2780928"/>
          <a:ext cx="2664296" cy="48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Equation" r:id="rId7" imgW="1091726" imgH="228501" progId="Equation.3">
                  <p:embed/>
                </p:oleObj>
              </mc:Choice>
              <mc:Fallback>
                <p:oleObj name="Equation" r:id="rId7" imgW="1091726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780928"/>
                        <a:ext cx="2664296" cy="485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56372"/>
              </p:ext>
            </p:extLst>
          </p:nvPr>
        </p:nvGraphicFramePr>
        <p:xfrm>
          <a:off x="3851920" y="3356992"/>
          <a:ext cx="10715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7" name="Equation" r:id="rId9" imgW="380880" imgH="177480" progId="Equation.3">
                  <p:embed/>
                </p:oleObj>
              </mc:Choice>
              <mc:Fallback>
                <p:oleObj name="Equation" r:id="rId9" imgW="3808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356992"/>
                        <a:ext cx="10715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3.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Bowley</a:t>
            </a:r>
            <a:endParaRPr lang="en-US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539553" y="692696"/>
            <a:ext cx="8604448" cy="5327104"/>
          </a:xfrm>
        </p:spPr>
        <p:txBody>
          <a:bodyPr/>
          <a:lstStyle/>
          <a:p>
            <a:r>
              <a:rPr lang="en-US" sz="2400" dirty="0" err="1" smtClean="0"/>
              <a:t>Keruncingan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rendahnya</a:t>
            </a:r>
            <a:r>
              <a:rPr lang="en-US" sz="2400" dirty="0" smtClean="0"/>
              <a:t> </a:t>
            </a:r>
            <a:r>
              <a:rPr lang="en-US" sz="2400" dirty="0" err="1" smtClean="0"/>
              <a:t>puncak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data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normalnya</a:t>
            </a:r>
            <a:r>
              <a:rPr lang="en-US" sz="2400" dirty="0" smtClean="0"/>
              <a:t> data,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:</a:t>
            </a:r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r>
              <a:rPr lang="en-US" sz="2400" dirty="0" err="1" smtClean="0"/>
              <a:t>Leptokurtis</a:t>
            </a:r>
            <a:r>
              <a:rPr lang="en-US" sz="2400" dirty="0" smtClean="0"/>
              <a:t> </a:t>
            </a:r>
          </a:p>
          <a:p>
            <a:pPr marL="833438" lvl="1" indent="-514350">
              <a:buFont typeface="Wingdings 2" panose="05020102010507070707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puncaknya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 startAt="2"/>
            </a:pPr>
            <a:r>
              <a:rPr lang="en-US" sz="2400" dirty="0" err="1" smtClean="0"/>
              <a:t>Mesokurtis</a:t>
            </a:r>
            <a:endParaRPr lang="en-US" sz="2400" dirty="0" smtClean="0"/>
          </a:p>
          <a:p>
            <a:pPr marL="833438" lvl="1" indent="-514350">
              <a:buFont typeface="Wingdings 2" panose="05020102010507070707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puncaknya</a:t>
            </a:r>
            <a:r>
              <a:rPr lang="en-US" sz="2400" dirty="0" smtClean="0"/>
              <a:t> normal</a:t>
            </a:r>
          </a:p>
          <a:p>
            <a:pPr marL="833438" lvl="1" indent="-514350">
              <a:buFont typeface="Franklin Gothic Book" panose="020B0503020102020204" pitchFamily="34" charset="0"/>
              <a:buAutoNum type="alphaLcParenR" startAt="3"/>
            </a:pPr>
            <a:r>
              <a:rPr lang="en-US" sz="2400" dirty="0" err="1" smtClean="0"/>
              <a:t>Platikurtis</a:t>
            </a:r>
            <a:endParaRPr lang="en-US" sz="2400" dirty="0" smtClean="0"/>
          </a:p>
          <a:p>
            <a:pPr marL="833438" lvl="1" indent="-514350">
              <a:buFont typeface="Wingdings 2" panose="05020102010507070707" pitchFamily="18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puncaknya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datar</a:t>
            </a:r>
            <a:endParaRPr lang="en-US" sz="2400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sz="2400" i="1" dirty="0" smtClean="0"/>
          </a:p>
          <a:p>
            <a:pPr marL="833438" lvl="1" indent="-514350">
              <a:buFont typeface="Franklin Gothic Book" panose="020B0503020102020204" pitchFamily="34" charset="0"/>
              <a:buAutoNum type="alphaLcParenR"/>
            </a:pPr>
            <a:endParaRPr lang="en-US" sz="2400" i="1" dirty="0" smtClean="0"/>
          </a:p>
          <a:p>
            <a:pPr>
              <a:buFont typeface="Wingdings 2" panose="05020102010507070707" pitchFamily="18" charset="2"/>
              <a:buNone/>
            </a:pP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Keruncingan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09182"/>
              </p:ext>
            </p:extLst>
          </p:nvPr>
        </p:nvGraphicFramePr>
        <p:xfrm>
          <a:off x="395536" y="1268760"/>
          <a:ext cx="8585374" cy="320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Visio" r:id="rId3" imgW="5433670" imgH="1953491" progId="Visio.Drawing.11">
                  <p:embed/>
                </p:oleObj>
              </mc:Choice>
              <mc:Fallback>
                <p:oleObj name="Visio" r:id="rId3" imgW="5433670" imgH="195349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68760"/>
                        <a:ext cx="8585374" cy="3202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7067730" cy="4604146"/>
          </a:xfrm>
        </p:spPr>
        <p:txBody>
          <a:bodyPr/>
          <a:lstStyle/>
          <a:p>
            <a:r>
              <a:rPr lang="en-US" dirty="0" err="1" smtClean="0"/>
              <a:t>Leptokurtis</a:t>
            </a:r>
            <a:r>
              <a:rPr lang="en-US" dirty="0" smtClean="0"/>
              <a:t>, </a:t>
            </a:r>
            <a:r>
              <a:rPr lang="en-US" dirty="0" err="1" smtClean="0"/>
              <a:t>Mesokurtis</a:t>
            </a:r>
            <a:r>
              <a:rPr lang="en-US" dirty="0" smtClean="0"/>
              <a:t>, </a:t>
            </a:r>
            <a:r>
              <a:rPr lang="en-US" dirty="0" err="1" smtClean="0"/>
              <a:t>Platikurtis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Keruncingan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  <p:sp>
        <p:nvSpPr>
          <p:cNvPr id="8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467544" y="4797152"/>
            <a:ext cx="85324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 </a:t>
            </a:r>
            <a:r>
              <a:rPr lang="en-US" sz="2400" dirty="0" err="1" smtClean="0"/>
              <a:t>keruncingan</a:t>
            </a:r>
            <a:r>
              <a:rPr lang="en-US" sz="2400" dirty="0" smtClean="0"/>
              <a:t> – kurtosis</a:t>
            </a:r>
          </a:p>
          <a:p>
            <a:pPr lvl="1"/>
            <a:r>
              <a:rPr lang="en-US" sz="2400" dirty="0" err="1" smtClean="0"/>
              <a:t>Mesokurtik</a:t>
            </a:r>
            <a:r>
              <a:rPr lang="en-US" sz="2400" dirty="0" smtClean="0"/>
              <a:t>		</a:t>
            </a:r>
            <a:r>
              <a:rPr lang="en-US" sz="2400" dirty="0" smtClean="0">
                <a:sym typeface="Symbol" panose="05050102010706020507" pitchFamily="18" charset="2"/>
              </a:rPr>
              <a:t></a:t>
            </a:r>
            <a:r>
              <a:rPr lang="en-US" sz="2400" baseline="30000" dirty="0" smtClean="0">
                <a:sym typeface="Symbol" panose="05050102010706020507" pitchFamily="18" charset="2"/>
              </a:rPr>
              <a:t>4</a:t>
            </a:r>
            <a:r>
              <a:rPr lang="en-US" sz="2400" dirty="0" smtClean="0">
                <a:sym typeface="Symbol" panose="05050102010706020507" pitchFamily="18" charset="2"/>
              </a:rPr>
              <a:t> = 3</a:t>
            </a:r>
          </a:p>
          <a:p>
            <a:pPr lvl="1"/>
            <a:r>
              <a:rPr lang="en-US" sz="2400" dirty="0" err="1" smtClean="0">
                <a:sym typeface="Symbol" panose="05050102010706020507" pitchFamily="18" charset="2"/>
              </a:rPr>
              <a:t>Leptokurtik</a:t>
            </a:r>
            <a:r>
              <a:rPr lang="en-US" sz="2400" dirty="0" smtClean="0">
                <a:sym typeface="Symbol" panose="05050102010706020507" pitchFamily="18" charset="2"/>
              </a:rPr>
              <a:t> 		</a:t>
            </a:r>
            <a:r>
              <a:rPr lang="en-US" sz="2400" baseline="30000" dirty="0" smtClean="0">
                <a:sym typeface="Symbol" panose="05050102010706020507" pitchFamily="18" charset="2"/>
              </a:rPr>
              <a:t>4</a:t>
            </a:r>
            <a:r>
              <a:rPr lang="en-US" sz="2400" dirty="0" smtClean="0">
                <a:sym typeface="Symbol" panose="05050102010706020507" pitchFamily="18" charset="2"/>
              </a:rPr>
              <a:t> &gt; 3</a:t>
            </a:r>
          </a:p>
          <a:p>
            <a:pPr lvl="1"/>
            <a:r>
              <a:rPr lang="en-US" sz="2400" dirty="0" err="1" smtClean="0">
                <a:sym typeface="Symbol" panose="05050102010706020507" pitchFamily="18" charset="2"/>
              </a:rPr>
              <a:t>Platikurtik</a:t>
            </a:r>
            <a:r>
              <a:rPr lang="en-US" sz="2400" dirty="0" smtClean="0">
                <a:sym typeface="Symbol" panose="05050102010706020507" pitchFamily="18" charset="2"/>
              </a:rPr>
              <a:t>		</a:t>
            </a:r>
            <a:r>
              <a:rPr lang="en-US" sz="2400" baseline="30000" dirty="0" smtClean="0">
                <a:sym typeface="Symbol" panose="05050102010706020507" pitchFamily="18" charset="2"/>
              </a:rPr>
              <a:t>4</a:t>
            </a:r>
            <a:r>
              <a:rPr lang="en-US" sz="2400" dirty="0" smtClean="0">
                <a:sym typeface="Symbol" panose="05050102010706020507" pitchFamily="18" charset="2"/>
              </a:rPr>
              <a:t> &lt; 3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1561" y="692696"/>
            <a:ext cx="8424935" cy="5327104"/>
          </a:xfrm>
        </p:spPr>
        <p:txBody>
          <a:bodyPr/>
          <a:lstStyle/>
          <a:p>
            <a:r>
              <a:rPr lang="id-ID" sz="2400" dirty="0" smtClean="0"/>
              <a:t>Keruncingan distribusi data </a:t>
            </a:r>
            <a:r>
              <a:rPr lang="en-US" sz="2400" dirty="0" err="1" smtClean="0"/>
              <a:t>Dirumuskan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Bila</a:t>
            </a:r>
            <a:r>
              <a:rPr lang="en-US" sz="2400" dirty="0" smtClean="0"/>
              <a:t> data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:</a:t>
            </a:r>
          </a:p>
          <a:p>
            <a:pPr lvl="1">
              <a:buFont typeface="Wingdings 2" panose="05020102010507070707" pitchFamily="18" charset="2"/>
              <a:buNone/>
            </a:pPr>
            <a:endParaRPr lang="id-ID" sz="2400" dirty="0" smtClean="0"/>
          </a:p>
          <a:p>
            <a:pPr lvl="1">
              <a:buFont typeface="Wingdings 2" panose="05020102010507070707" pitchFamily="18" charset="2"/>
              <a:buNone/>
            </a:pPr>
            <a:endParaRPr lang="en-US" sz="2400" dirty="0" smtClean="0"/>
          </a:p>
          <a:p>
            <a:pPr lvl="1"/>
            <a:r>
              <a:rPr lang="en-US" sz="2400" dirty="0" err="1" smtClean="0"/>
              <a:t>Bila</a:t>
            </a:r>
            <a:r>
              <a:rPr lang="en-US" sz="2400" dirty="0" smtClean="0"/>
              <a:t> data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400" dirty="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id-ID" sz="2400" dirty="0" smtClean="0"/>
          </a:p>
          <a:p>
            <a:r>
              <a:rPr lang="id-ID" sz="2400" dirty="0" smtClean="0"/>
              <a:t>Jika :</a:t>
            </a:r>
            <a:endParaRPr lang="en-US" sz="2400" dirty="0"/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en-US" sz="2400" baseline="30000" dirty="0">
                <a:sym typeface="Symbol" panose="05050102010706020507" pitchFamily="18" charset="2"/>
              </a:rPr>
              <a:t>4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sym typeface="Symbol" panose="05050102010706020507" pitchFamily="18" charset="2"/>
              </a:rPr>
              <a:t>3</a:t>
            </a:r>
            <a:r>
              <a:rPr lang="id-ID" sz="2400" dirty="0" smtClean="0">
                <a:sym typeface="Symbol" panose="05050102010706020507" pitchFamily="18" charset="2"/>
              </a:rPr>
              <a:t> ---</a:t>
            </a:r>
            <a:r>
              <a:rPr lang="id-ID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/>
              <a:t>Mesokurtik</a:t>
            </a:r>
            <a:r>
              <a:rPr lang="en-US" sz="2400" dirty="0"/>
              <a:t>		</a:t>
            </a:r>
            <a:endParaRPr lang="id-ID" sz="2400" dirty="0" smtClean="0"/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en-US" sz="2400" baseline="30000" dirty="0">
                <a:sym typeface="Symbol" panose="05050102010706020507" pitchFamily="18" charset="2"/>
              </a:rPr>
              <a:t>4</a:t>
            </a:r>
            <a:r>
              <a:rPr lang="en-US" sz="2400" dirty="0">
                <a:sym typeface="Symbol" panose="05050102010706020507" pitchFamily="18" charset="2"/>
              </a:rPr>
              <a:t> &gt; </a:t>
            </a:r>
            <a:r>
              <a:rPr lang="en-US" sz="2400" dirty="0" smtClean="0">
                <a:sym typeface="Symbol" panose="05050102010706020507" pitchFamily="18" charset="2"/>
              </a:rPr>
              <a:t>3</a:t>
            </a:r>
            <a:r>
              <a:rPr lang="id-ID" sz="2400" dirty="0" smtClean="0">
                <a:sym typeface="Symbol" panose="05050102010706020507" pitchFamily="18" charset="2"/>
              </a:rPr>
              <a:t> </a:t>
            </a:r>
            <a:r>
              <a:rPr lang="id-ID" sz="2400" dirty="0">
                <a:sym typeface="Symbol" panose="05050102010706020507" pitchFamily="18" charset="2"/>
              </a:rPr>
              <a:t>---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Symbol" panose="05050102010706020507" pitchFamily="18" charset="2"/>
              </a:rPr>
              <a:t>Leptokurtik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		</a:t>
            </a:r>
            <a:endParaRPr lang="id-ID" sz="2400" dirty="0" smtClean="0">
              <a:sym typeface="Symbol" panose="05050102010706020507" pitchFamily="18" charset="2"/>
            </a:endParaRP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en-US" sz="2400" baseline="30000" dirty="0">
                <a:sym typeface="Symbol" panose="05050102010706020507" pitchFamily="18" charset="2"/>
              </a:rPr>
              <a:t>4</a:t>
            </a:r>
            <a:r>
              <a:rPr lang="en-US" sz="2400" dirty="0">
                <a:sym typeface="Symbol" panose="05050102010706020507" pitchFamily="18" charset="2"/>
              </a:rPr>
              <a:t> &lt; </a:t>
            </a:r>
            <a:r>
              <a:rPr lang="en-US" sz="2400" dirty="0" smtClean="0">
                <a:sym typeface="Symbol" panose="05050102010706020507" pitchFamily="18" charset="2"/>
              </a:rPr>
              <a:t>3</a:t>
            </a:r>
            <a:r>
              <a:rPr lang="id-ID" sz="2400" dirty="0" smtClean="0">
                <a:sym typeface="Symbol" panose="05050102010706020507" pitchFamily="18" charset="2"/>
              </a:rPr>
              <a:t> </a:t>
            </a:r>
            <a:r>
              <a:rPr lang="id-ID" sz="2400" dirty="0">
                <a:sym typeface="Symbol" panose="05050102010706020507" pitchFamily="18" charset="2"/>
              </a:rPr>
              <a:t>---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Symbol" panose="05050102010706020507" pitchFamily="18" charset="2"/>
              </a:rPr>
              <a:t>Platikurtik</a:t>
            </a:r>
            <a:r>
              <a:rPr lang="en-US" sz="2400" dirty="0">
                <a:sym typeface="Symbol" panose="05050102010706020507" pitchFamily="18" charset="2"/>
              </a:rPr>
              <a:t>		</a:t>
            </a:r>
            <a:endParaRPr lang="id-ID" sz="2400" dirty="0" smtClean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66184"/>
              </p:ext>
            </p:extLst>
          </p:nvPr>
        </p:nvGraphicFramePr>
        <p:xfrm>
          <a:off x="1907704" y="2924944"/>
          <a:ext cx="217624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24944"/>
                        <a:ext cx="2176244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00707"/>
              </p:ext>
            </p:extLst>
          </p:nvPr>
        </p:nvGraphicFramePr>
        <p:xfrm>
          <a:off x="1763688" y="1556792"/>
          <a:ext cx="197721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Equation" r:id="rId5" imgW="1129810" imgH="444307" progId="Equation.3">
                  <p:embed/>
                </p:oleObj>
              </mc:Choice>
              <mc:Fallback>
                <p:oleObj name="Equation" r:id="rId5" imgW="1129810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556792"/>
                        <a:ext cx="1977212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24422"/>
              </p:ext>
            </p:extLst>
          </p:nvPr>
        </p:nvGraphicFramePr>
        <p:xfrm>
          <a:off x="5549900" y="1700213"/>
          <a:ext cx="28194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7" imgW="1701720" imgH="876240" progId="Equation.3">
                  <p:embed/>
                </p:oleObj>
              </mc:Choice>
              <mc:Fallback>
                <p:oleObj name="Equation" r:id="rId7" imgW="1701720" imgH="876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1700213"/>
                        <a:ext cx="28194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Keruncingan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1561" y="692696"/>
            <a:ext cx="8603878" cy="5327104"/>
          </a:xfrm>
        </p:spPr>
        <p:txBody>
          <a:bodyPr/>
          <a:lstStyle/>
          <a:p>
            <a:r>
              <a:rPr lang="id-ID" sz="2400" dirty="0" smtClean="0"/>
              <a:t>Cara untuk menghitung derajat keruncingan distribusi data;</a:t>
            </a:r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/>
          </a:p>
          <a:p>
            <a:endParaRPr lang="id-ID" sz="2400" dirty="0" smtClean="0"/>
          </a:p>
          <a:p>
            <a:r>
              <a:rPr lang="id-ID" sz="2400" dirty="0"/>
              <a:t>Jika :</a:t>
            </a:r>
            <a:endParaRPr lang="en-US" sz="2400" dirty="0"/>
          </a:p>
          <a:p>
            <a:pPr lvl="1"/>
            <a:r>
              <a:rPr lang="id-ID" sz="2400" dirty="0" smtClean="0">
                <a:sym typeface="Symbol" panose="05050102010706020507" pitchFamily="18" charset="2"/>
              </a:rPr>
              <a:t>k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id-ID" sz="2400" dirty="0" smtClean="0">
                <a:sym typeface="Symbol" panose="05050102010706020507" pitchFamily="18" charset="2"/>
              </a:rPr>
              <a:t>0,26</a:t>
            </a:r>
            <a:r>
              <a:rPr lang="en-US" sz="2400" dirty="0" smtClean="0">
                <a:sym typeface="Symbol" panose="05050102010706020507" pitchFamily="18" charset="2"/>
              </a:rPr>
              <a:t>3</a:t>
            </a:r>
            <a:r>
              <a:rPr lang="id-ID" sz="2400" dirty="0" smtClean="0">
                <a:sym typeface="Symbol" panose="05050102010706020507" pitchFamily="18" charset="2"/>
              </a:rPr>
              <a:t> </a:t>
            </a:r>
            <a:r>
              <a:rPr lang="id-ID" sz="2400" dirty="0">
                <a:sym typeface="Symbol" panose="05050102010706020507" pitchFamily="18" charset="2"/>
              </a:rPr>
              <a:t>---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Mesokurtik</a:t>
            </a:r>
            <a:r>
              <a:rPr lang="en-US" sz="2400" dirty="0"/>
              <a:t>		</a:t>
            </a:r>
            <a:endParaRPr lang="id-ID" sz="2400" dirty="0"/>
          </a:p>
          <a:p>
            <a:pPr lvl="1"/>
            <a:r>
              <a:rPr lang="id-ID" sz="2400" dirty="0" smtClean="0">
                <a:sym typeface="Symbol" panose="05050102010706020507" pitchFamily="18" charset="2"/>
              </a:rPr>
              <a:t>k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&gt; </a:t>
            </a:r>
            <a:r>
              <a:rPr lang="id-ID" sz="2400" dirty="0">
                <a:sym typeface="Symbol" panose="05050102010706020507" pitchFamily="18" charset="2"/>
              </a:rPr>
              <a:t>0,26</a:t>
            </a:r>
            <a:r>
              <a:rPr lang="en-US" sz="2400" dirty="0">
                <a:sym typeface="Symbol" panose="05050102010706020507" pitchFamily="18" charset="2"/>
              </a:rPr>
              <a:t>3</a:t>
            </a:r>
            <a:r>
              <a:rPr lang="id-ID" sz="2400" dirty="0" smtClean="0">
                <a:sym typeface="Symbol" panose="05050102010706020507" pitchFamily="18" charset="2"/>
              </a:rPr>
              <a:t> </a:t>
            </a:r>
            <a:r>
              <a:rPr lang="id-ID" sz="2400" dirty="0">
                <a:sym typeface="Symbol" panose="05050102010706020507" pitchFamily="18" charset="2"/>
              </a:rPr>
              <a:t>---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Symbol" panose="05050102010706020507" pitchFamily="18" charset="2"/>
              </a:rPr>
              <a:t>Leptokurtik</a:t>
            </a:r>
            <a:r>
              <a:rPr lang="en-US" sz="2400" dirty="0">
                <a:sym typeface="Symbol" panose="05050102010706020507" pitchFamily="18" charset="2"/>
              </a:rPr>
              <a:t> 		</a:t>
            </a:r>
            <a:endParaRPr lang="id-ID" sz="2400" dirty="0">
              <a:sym typeface="Symbol" panose="05050102010706020507" pitchFamily="18" charset="2"/>
            </a:endParaRPr>
          </a:p>
          <a:p>
            <a:pPr lvl="1"/>
            <a:r>
              <a:rPr lang="id-ID" sz="2400" dirty="0" smtClean="0">
                <a:sym typeface="Symbol" panose="05050102010706020507" pitchFamily="18" charset="2"/>
              </a:rPr>
              <a:t>K </a:t>
            </a:r>
            <a:r>
              <a:rPr lang="en-US" sz="2400" dirty="0" smtClean="0">
                <a:sym typeface="Symbol" panose="05050102010706020507" pitchFamily="18" charset="2"/>
              </a:rPr>
              <a:t>&lt; </a:t>
            </a:r>
            <a:r>
              <a:rPr lang="id-ID" sz="2400" dirty="0">
                <a:sym typeface="Symbol" panose="05050102010706020507" pitchFamily="18" charset="2"/>
              </a:rPr>
              <a:t>0,26</a:t>
            </a:r>
            <a:r>
              <a:rPr lang="en-US" sz="2400" dirty="0">
                <a:sym typeface="Symbol" panose="05050102010706020507" pitchFamily="18" charset="2"/>
              </a:rPr>
              <a:t>3</a:t>
            </a:r>
            <a:r>
              <a:rPr lang="id-ID" sz="2400" dirty="0" smtClean="0">
                <a:sym typeface="Symbol" panose="05050102010706020507" pitchFamily="18" charset="2"/>
              </a:rPr>
              <a:t> </a:t>
            </a:r>
            <a:r>
              <a:rPr lang="id-ID" sz="2400" dirty="0">
                <a:sym typeface="Symbol" panose="05050102010706020507" pitchFamily="18" charset="2"/>
              </a:rPr>
              <a:t>---</a:t>
            </a:r>
            <a:r>
              <a:rPr lang="id-ID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Symbol" panose="05050102010706020507" pitchFamily="18" charset="2"/>
              </a:rPr>
              <a:t>Platikurtik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id-ID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Keruncingan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Distribusi</a:t>
            </a:r>
            <a:r>
              <a:rPr lang="en-US" sz="3200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500458"/>
              </p:ext>
            </p:extLst>
          </p:nvPr>
        </p:nvGraphicFramePr>
        <p:xfrm>
          <a:off x="1187624" y="1340768"/>
          <a:ext cx="1982539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3" imgW="927000" imgH="444240" progId="Equation.3">
                  <p:embed/>
                </p:oleObj>
              </mc:Choice>
              <mc:Fallback>
                <p:oleObj name="Equation" r:id="rId3" imgW="92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1982539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324313"/>
              </p:ext>
            </p:extLst>
          </p:nvPr>
        </p:nvGraphicFramePr>
        <p:xfrm>
          <a:off x="3594100" y="1196975"/>
          <a:ext cx="368458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5" imgW="2222280" imgH="990360" progId="Equation.3">
                  <p:embed/>
                </p:oleObj>
              </mc:Choice>
              <mc:Fallback>
                <p:oleObj name="Equation" r:id="rId5" imgW="22222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1196975"/>
                        <a:ext cx="368458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925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23529" y="764704"/>
            <a:ext cx="8822060" cy="5255096"/>
          </a:xfrm>
        </p:spPr>
        <p:txBody>
          <a:bodyPr/>
          <a:lstStyle/>
          <a:p>
            <a:r>
              <a:rPr lang="en-US" sz="2400" dirty="0" err="1" smtClean="0"/>
              <a:t>Dirumuskan</a:t>
            </a:r>
            <a:r>
              <a:rPr lang="en-US" sz="2400" dirty="0" smtClean="0"/>
              <a:t> :</a:t>
            </a:r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data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:</a:t>
            </a:r>
            <a:endParaRPr lang="id-ID" sz="2400" dirty="0" smtClean="0"/>
          </a:p>
          <a:p>
            <a:endParaRPr lang="en-US" sz="24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sz="2400" dirty="0" smtClean="0"/>
              <a:t>	Data 1: 50,50,50,50,50 ; </a:t>
            </a:r>
            <a:r>
              <a:rPr lang="en-US" sz="2400" dirty="0" err="1" smtClean="0"/>
              <a:t>mempunyai</a:t>
            </a:r>
            <a:r>
              <a:rPr lang="en-US" sz="2400" i="1" dirty="0" smtClean="0"/>
              <a:t>  r = </a:t>
            </a:r>
            <a:r>
              <a:rPr lang="en-US" sz="2400" dirty="0" smtClean="0"/>
              <a:t>50-50=0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2400" dirty="0" smtClean="0"/>
              <a:t>	Data 2: 30,40,50,60,70 ;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i="1" dirty="0" smtClean="0"/>
              <a:t>r = </a:t>
            </a:r>
            <a:r>
              <a:rPr lang="en-US" sz="2400" dirty="0" smtClean="0"/>
              <a:t>70-30=40</a:t>
            </a:r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data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sz="2400" dirty="0" smtClean="0"/>
              <a:t>	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range data = 73 – 61 = 12</a:t>
            </a:r>
          </a:p>
          <a:p>
            <a:pPr lvl="1">
              <a:buFont typeface="Wingdings 2" panose="05020102010507070707" pitchFamily="18" charset="2"/>
              <a:buNone/>
            </a:pPr>
            <a:endParaRPr lang="en-US" sz="2600" dirty="0" smtClean="0"/>
          </a:p>
          <a:p>
            <a:pPr lvl="1">
              <a:buFont typeface="Wingdings 2" panose="05020102010507070707" pitchFamily="18" charset="2"/>
              <a:buNone/>
            </a:pPr>
            <a:r>
              <a:rPr lang="en-US" sz="2600" dirty="0" smtClean="0"/>
              <a:t>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9345"/>
              </p:ext>
            </p:extLst>
          </p:nvPr>
        </p:nvGraphicFramePr>
        <p:xfrm>
          <a:off x="755575" y="1628800"/>
          <a:ext cx="4896545" cy="41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2082800" imgH="203200" progId="Equation.3">
                  <p:embed/>
                </p:oleObj>
              </mc:Choice>
              <mc:Fallback>
                <p:oleObj name="Equation" r:id="rId3" imgW="20828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628800"/>
                        <a:ext cx="4896545" cy="418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75350"/>
              </p:ext>
            </p:extLst>
          </p:nvPr>
        </p:nvGraphicFramePr>
        <p:xfrm>
          <a:off x="827584" y="3573016"/>
          <a:ext cx="5334000" cy="18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778000"/>
                <a:gridCol w="1524000"/>
              </a:tblGrid>
              <a:tr h="3707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Kelas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Berat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Badan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Nilai</a:t>
                      </a:r>
                      <a:r>
                        <a:rPr lang="en-US" sz="1800" dirty="0" smtClean="0"/>
                        <a:t> Tengah(X)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Frekuensi</a:t>
                      </a:r>
                      <a:r>
                        <a:rPr lang="en-US" sz="1800" dirty="0" smtClean="0"/>
                        <a:t> (f)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14627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60-62</a:t>
                      </a:r>
                    </a:p>
                    <a:p>
                      <a:pPr algn="ctr"/>
                      <a:r>
                        <a:rPr lang="en-US" sz="1800" dirty="0" smtClean="0"/>
                        <a:t>63-65</a:t>
                      </a:r>
                    </a:p>
                    <a:p>
                      <a:pPr algn="ctr"/>
                      <a:r>
                        <a:rPr lang="en-US" sz="1800" dirty="0" smtClean="0"/>
                        <a:t>66-68</a:t>
                      </a:r>
                    </a:p>
                    <a:p>
                      <a:pPr algn="ctr"/>
                      <a:r>
                        <a:rPr lang="en-US" sz="1800" dirty="0" smtClean="0"/>
                        <a:t>69-71</a:t>
                      </a:r>
                    </a:p>
                    <a:p>
                      <a:pPr algn="ctr"/>
                      <a:r>
                        <a:rPr lang="en-US" sz="1800" dirty="0" smtClean="0"/>
                        <a:t>72-74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61</a:t>
                      </a:r>
                    </a:p>
                    <a:p>
                      <a:pPr algn="ctr"/>
                      <a:r>
                        <a:rPr lang="en-US" sz="1800" dirty="0" smtClean="0"/>
                        <a:t>64</a:t>
                      </a:r>
                    </a:p>
                    <a:p>
                      <a:pPr algn="ctr"/>
                      <a:r>
                        <a:rPr lang="en-US" sz="1800" dirty="0" smtClean="0"/>
                        <a:t>67</a:t>
                      </a:r>
                    </a:p>
                    <a:p>
                      <a:pPr algn="ctr"/>
                      <a:r>
                        <a:rPr lang="en-US" sz="1800" dirty="0" smtClean="0"/>
                        <a:t>70</a:t>
                      </a:r>
                    </a:p>
                    <a:p>
                      <a:pPr algn="ctr"/>
                      <a:r>
                        <a:rPr lang="en-US" sz="1800" dirty="0" smtClean="0"/>
                        <a:t>73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</a:p>
                    <a:p>
                      <a:pPr algn="ctr"/>
                      <a:r>
                        <a:rPr lang="en-US" sz="1800" dirty="0" smtClean="0"/>
                        <a:t>18</a:t>
                      </a:r>
                    </a:p>
                    <a:p>
                      <a:pPr algn="ctr"/>
                      <a:r>
                        <a:rPr lang="en-US" sz="1800" dirty="0" smtClean="0"/>
                        <a:t>42</a:t>
                      </a:r>
                    </a:p>
                    <a:p>
                      <a:pPr algn="ctr"/>
                      <a:r>
                        <a:rPr lang="en-US" sz="1800" dirty="0" smtClean="0"/>
                        <a:t>27</a:t>
                      </a:r>
                    </a:p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1.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Jangkauan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(range)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d-ID" sz="3600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TUGAS-4</a:t>
            </a:r>
            <a:endParaRPr lang="en-US" sz="3600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099822" cy="5904656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/>
              <a:t>Jika data berat badan 100 mahasiswa Jurusan Teknik Informatika UIN Suska Riau adalah sebagai berikut :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 2" panose="05020102010507070707" pitchFamily="18" charset="2"/>
              <a:buNone/>
            </a:pPr>
            <a:endParaRPr lang="id-ID" sz="2400" dirty="0" smtClean="0"/>
          </a:p>
          <a:p>
            <a:pPr>
              <a:buFont typeface="Wingdings 2" panose="05020102010507070707" pitchFamily="18" charset="2"/>
              <a:buNone/>
            </a:pPr>
            <a:endParaRPr lang="id-ID" sz="2400" dirty="0"/>
          </a:p>
          <a:p>
            <a:pPr>
              <a:buFont typeface="Wingdings 2" panose="05020102010507070707" pitchFamily="18" charset="2"/>
              <a:buNone/>
            </a:pPr>
            <a:endParaRPr lang="id-ID" sz="2400" dirty="0" smtClean="0"/>
          </a:p>
          <a:p>
            <a:pPr>
              <a:buFont typeface="Wingdings 2" panose="05020102010507070707" pitchFamily="18" charset="2"/>
              <a:buNone/>
            </a:pPr>
            <a:endParaRPr lang="id-ID" sz="2400" dirty="0"/>
          </a:p>
          <a:p>
            <a:pPr>
              <a:buNone/>
            </a:pPr>
            <a:r>
              <a:rPr lang="id-ID" sz="2400" dirty="0" smtClean="0"/>
              <a:t>A. Tentukanlah derajat kemiringan  dengan cara :</a:t>
            </a:r>
          </a:p>
          <a:p>
            <a:pPr marL="717550" indent="-457200">
              <a:buAutoNum type="arabicPeriod"/>
            </a:pPr>
            <a:r>
              <a:rPr lang="id-ID" sz="2400" dirty="0" smtClean="0"/>
              <a:t>Pearson</a:t>
            </a:r>
          </a:p>
          <a:p>
            <a:pPr marL="717550" indent="-457200">
              <a:buAutoNum type="arabicPeriod"/>
            </a:pPr>
            <a:r>
              <a:rPr lang="id-ID" sz="2400" dirty="0" smtClean="0"/>
              <a:t>Momen</a:t>
            </a:r>
          </a:p>
          <a:p>
            <a:pPr marL="717550" indent="-457200">
              <a:buAutoNum type="arabicPeriod"/>
            </a:pPr>
            <a:r>
              <a:rPr lang="id-ID" sz="2400" dirty="0" smtClean="0"/>
              <a:t>Bowley </a:t>
            </a:r>
          </a:p>
          <a:p>
            <a:pPr marL="0" indent="0" defTabSz="365125">
              <a:buNone/>
            </a:pPr>
            <a:r>
              <a:rPr lang="id-ID" sz="2400" dirty="0" smtClean="0"/>
              <a:t>	dan tentukan jenisnya dari data tersebut</a:t>
            </a:r>
          </a:p>
          <a:p>
            <a:pPr marL="0" indent="0" defTabSz="365125">
              <a:buNone/>
            </a:pPr>
            <a:r>
              <a:rPr lang="id-ID" sz="2400" dirty="0" smtClean="0"/>
              <a:t>B. Tentukan derajat keruncingan data</a:t>
            </a:r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2853"/>
              </p:ext>
            </p:extLst>
          </p:nvPr>
        </p:nvGraphicFramePr>
        <p:xfrm>
          <a:off x="1187624" y="1484784"/>
          <a:ext cx="30963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Berat Badan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Frekuensi</a:t>
                      </a:r>
                      <a:endParaRPr lang="id-ID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60-62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63-65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18</a:t>
                      </a:r>
                      <a:endParaRPr lang="id-ID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66-68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42</a:t>
                      </a:r>
                      <a:endParaRPr lang="id-ID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69-71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27</a:t>
                      </a:r>
                      <a:endParaRPr lang="id-ID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72-74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539553" y="692696"/>
            <a:ext cx="8604448" cy="5327104"/>
          </a:xfrm>
        </p:spPr>
        <p:txBody>
          <a:bodyPr/>
          <a:lstStyle/>
          <a:p>
            <a:r>
              <a:rPr lang="en-US" sz="3000" dirty="0" err="1" smtClean="0"/>
              <a:t>Dirumuskan</a:t>
            </a:r>
            <a:r>
              <a:rPr lang="en-US" sz="3000" dirty="0" smtClean="0"/>
              <a:t> :</a:t>
            </a:r>
          </a:p>
          <a:p>
            <a:pPr lvl="1"/>
            <a:r>
              <a:rPr lang="en-US" sz="2600" dirty="0" smtClean="0"/>
              <a:t> SR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mutlak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selisih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rata-rata </a:t>
            </a:r>
            <a:r>
              <a:rPr lang="en-US" sz="2600" dirty="0" err="1" smtClean="0"/>
              <a:t>dibagi</a:t>
            </a:r>
            <a:r>
              <a:rPr lang="en-US" sz="2600" dirty="0" smtClean="0"/>
              <a:t> </a:t>
            </a:r>
            <a:r>
              <a:rPr lang="en-US" sz="2600" dirty="0" err="1" smtClean="0"/>
              <a:t>banyaknya</a:t>
            </a:r>
            <a:r>
              <a:rPr lang="en-US" sz="2600" dirty="0" smtClean="0"/>
              <a:t> data</a:t>
            </a:r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 2" panose="05020102010507070707" pitchFamily="18" charset="2"/>
              <a:buNone/>
            </a:pPr>
            <a:endParaRPr lang="id-ID" sz="2600" dirty="0" smtClean="0"/>
          </a:p>
          <a:p>
            <a:pPr lvl="1">
              <a:buFont typeface="Wingdings 2" panose="05020102010507070707" pitchFamily="18" charset="2"/>
              <a:buNone/>
            </a:pPr>
            <a:endParaRPr lang="en-US" sz="2600" dirty="0" smtClean="0"/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68466"/>
              </p:ext>
            </p:extLst>
          </p:nvPr>
        </p:nvGraphicFramePr>
        <p:xfrm>
          <a:off x="2339752" y="4221088"/>
          <a:ext cx="333818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3" imgW="2311400" imgH="444500" progId="Equation.3">
                  <p:embed/>
                </p:oleObj>
              </mc:Choice>
              <mc:Fallback>
                <p:oleObj name="Equation" r:id="rId3" imgW="23114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221088"/>
                        <a:ext cx="3338188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43610"/>
              </p:ext>
            </p:extLst>
          </p:nvPr>
        </p:nvGraphicFramePr>
        <p:xfrm>
          <a:off x="2267744" y="5013176"/>
          <a:ext cx="205022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Equation" r:id="rId5" imgW="1460500" imgH="914400" progId="Equation.3">
                  <p:embed/>
                </p:oleObj>
              </mc:Choice>
              <mc:Fallback>
                <p:oleObj name="Equation" r:id="rId5" imgW="14605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013176"/>
                        <a:ext cx="2050227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29362"/>
              </p:ext>
            </p:extLst>
          </p:nvPr>
        </p:nvGraphicFramePr>
        <p:xfrm>
          <a:off x="2483768" y="2636912"/>
          <a:ext cx="171399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7" imgW="1079032" imgH="444307" progId="Equation.3">
                  <p:embed/>
                </p:oleObj>
              </mc:Choice>
              <mc:Fallback>
                <p:oleObj name="Equation" r:id="rId7" imgW="1079032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636912"/>
                        <a:ext cx="1713991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2.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Simpangan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Rata-Rata (SR)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8100392" cy="5400261"/>
          </a:xfrm>
        </p:spPr>
        <p:txBody>
          <a:bodyPr/>
          <a:lstStyle/>
          <a:p>
            <a:r>
              <a:rPr lang="en-US" sz="3000" dirty="0" err="1" smtClean="0"/>
              <a:t>Contoh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data </a:t>
            </a:r>
            <a:r>
              <a:rPr lang="en-US" sz="3000" dirty="0" err="1" smtClean="0"/>
              <a:t>tak</a:t>
            </a:r>
            <a:r>
              <a:rPr lang="en-US" sz="3000" dirty="0" smtClean="0"/>
              <a:t> </a:t>
            </a:r>
            <a:r>
              <a:rPr lang="en-US" sz="3000" dirty="0" err="1" smtClean="0"/>
              <a:t>berkelompok</a:t>
            </a:r>
            <a:r>
              <a:rPr lang="en-US" sz="3000" dirty="0" smtClean="0"/>
              <a:t>: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err="1" smtClean="0"/>
              <a:t>Tentukanlah</a:t>
            </a:r>
            <a:r>
              <a:rPr lang="en-US" sz="2600" dirty="0" smtClean="0"/>
              <a:t> </a:t>
            </a:r>
            <a:r>
              <a:rPr lang="en-US" sz="2600" dirty="0" err="1" smtClean="0"/>
              <a:t>simpangan</a:t>
            </a:r>
            <a:r>
              <a:rPr lang="en-US" sz="2600" dirty="0" smtClean="0"/>
              <a:t> rata-rata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kelompok</a:t>
            </a:r>
            <a:r>
              <a:rPr lang="en-US" sz="2600" dirty="0" smtClean="0"/>
              <a:t> data : 20,30,50,70,80!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sz="2600" dirty="0" smtClean="0"/>
              <a:t>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11646"/>
              </p:ext>
            </p:extLst>
          </p:nvPr>
        </p:nvGraphicFramePr>
        <p:xfrm>
          <a:off x="1928714" y="3284985"/>
          <a:ext cx="5715600" cy="186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3" imgW="3670300" imgH="1054100" progId="Equation.3">
                  <p:embed/>
                </p:oleObj>
              </mc:Choice>
              <mc:Fallback>
                <p:oleObj name="Equation" r:id="rId3" imgW="3670300" imgH="1054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14" y="3284985"/>
                        <a:ext cx="5715600" cy="1860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2.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Simpangan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Rata-Rata (SR)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172400" cy="53920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Char char="•"/>
              <a:defRPr/>
            </a:pPr>
            <a:r>
              <a:rPr lang="en-US" sz="3000" smtClean="0"/>
              <a:t>Contoh untuk data berkelompok</a:t>
            </a:r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smtClean="0"/>
              <a:t>	Tentukanlah SR data modal 40 perusahaan berikut!</a:t>
            </a:r>
          </a:p>
          <a:p>
            <a:pPr marL="514350" indent="-514350">
              <a:buFont typeface="Franklin Gothic Book" pitchFamily="34" charset="0"/>
              <a:buAutoNum type="alphaLcParenR"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smtClean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17814"/>
              </p:ext>
            </p:extLst>
          </p:nvPr>
        </p:nvGraphicFramePr>
        <p:xfrm>
          <a:off x="1453334" y="2389977"/>
          <a:ext cx="6829992" cy="324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64"/>
                <a:gridCol w="2276664"/>
                <a:gridCol w="2276664"/>
              </a:tblGrid>
              <a:tr h="43725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Kelas</a:t>
                      </a:r>
                      <a:r>
                        <a:rPr lang="en-US" sz="2100" baseline="0" dirty="0" smtClean="0"/>
                        <a:t> (Modal)</a:t>
                      </a:r>
                      <a:endParaRPr lang="en-US" sz="2100" dirty="0"/>
                    </a:p>
                  </a:txBody>
                  <a:tcPr marL="107842" marR="107842" marT="53908" marB="5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Nilai</a:t>
                      </a:r>
                      <a:r>
                        <a:rPr lang="en-US" sz="2100" dirty="0" smtClean="0"/>
                        <a:t> Tengah </a:t>
                      </a:r>
                      <a:r>
                        <a:rPr lang="en-US" sz="2100" baseline="0" dirty="0" smtClean="0"/>
                        <a:t> (X)</a:t>
                      </a:r>
                      <a:endParaRPr lang="en-US" sz="2100" dirty="0"/>
                    </a:p>
                  </a:txBody>
                  <a:tcPr marL="107842" marR="107842" marT="53908" marB="5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Frekuensi</a:t>
                      </a:r>
                      <a:r>
                        <a:rPr lang="en-US" sz="2100" dirty="0" smtClean="0"/>
                        <a:t> (f)</a:t>
                      </a:r>
                      <a:endParaRPr lang="en-US" sz="2100" dirty="0"/>
                    </a:p>
                  </a:txBody>
                  <a:tcPr marL="107842" marR="107842" marT="53908" marB="53908"/>
                </a:tc>
              </a:tr>
              <a:tr h="237249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112-120</a:t>
                      </a:r>
                    </a:p>
                    <a:p>
                      <a:pPr algn="ctr"/>
                      <a:r>
                        <a:rPr lang="en-US" sz="2100" dirty="0" smtClean="0"/>
                        <a:t>121-129</a:t>
                      </a:r>
                    </a:p>
                    <a:p>
                      <a:pPr algn="ctr"/>
                      <a:r>
                        <a:rPr lang="en-US" sz="2100" dirty="0" smtClean="0"/>
                        <a:t>130-138</a:t>
                      </a:r>
                    </a:p>
                    <a:p>
                      <a:pPr algn="ctr"/>
                      <a:r>
                        <a:rPr lang="en-US" sz="2100" dirty="0" smtClean="0"/>
                        <a:t>139-147</a:t>
                      </a:r>
                    </a:p>
                    <a:p>
                      <a:pPr algn="ctr"/>
                      <a:r>
                        <a:rPr lang="en-US" sz="2100" dirty="0" smtClean="0"/>
                        <a:t>148-156</a:t>
                      </a:r>
                    </a:p>
                    <a:p>
                      <a:pPr algn="ctr"/>
                      <a:r>
                        <a:rPr lang="en-US" sz="2100" dirty="0" smtClean="0"/>
                        <a:t>157-165</a:t>
                      </a:r>
                    </a:p>
                    <a:p>
                      <a:pPr algn="ctr"/>
                      <a:r>
                        <a:rPr lang="en-US" sz="2100" dirty="0" smtClean="0"/>
                        <a:t>166-174</a:t>
                      </a:r>
                      <a:endParaRPr lang="en-US" sz="2100" dirty="0"/>
                    </a:p>
                  </a:txBody>
                  <a:tcPr marL="107842" marR="107842" marT="53908" marB="5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116</a:t>
                      </a:r>
                    </a:p>
                    <a:p>
                      <a:pPr algn="ctr"/>
                      <a:r>
                        <a:rPr lang="en-US" sz="2100" dirty="0" smtClean="0"/>
                        <a:t>125</a:t>
                      </a:r>
                    </a:p>
                    <a:p>
                      <a:pPr algn="ctr"/>
                      <a:r>
                        <a:rPr lang="en-US" sz="2100" dirty="0" smtClean="0"/>
                        <a:t>134</a:t>
                      </a:r>
                    </a:p>
                    <a:p>
                      <a:pPr algn="ctr"/>
                      <a:r>
                        <a:rPr lang="en-US" sz="2100" dirty="0" smtClean="0"/>
                        <a:t>143</a:t>
                      </a:r>
                    </a:p>
                    <a:p>
                      <a:pPr algn="ctr"/>
                      <a:r>
                        <a:rPr lang="en-US" sz="2100" dirty="0" smtClean="0"/>
                        <a:t>152</a:t>
                      </a:r>
                    </a:p>
                    <a:p>
                      <a:pPr algn="ctr"/>
                      <a:r>
                        <a:rPr lang="en-US" sz="2100" dirty="0" smtClean="0"/>
                        <a:t>161</a:t>
                      </a:r>
                    </a:p>
                    <a:p>
                      <a:pPr algn="ctr"/>
                      <a:r>
                        <a:rPr lang="en-US" sz="2100" dirty="0" smtClean="0"/>
                        <a:t>170</a:t>
                      </a:r>
                      <a:endParaRPr lang="en-US" sz="2100" dirty="0"/>
                    </a:p>
                  </a:txBody>
                  <a:tcPr marL="107842" marR="107842" marT="53908" marB="539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</a:p>
                    <a:p>
                      <a:pPr algn="ctr"/>
                      <a:r>
                        <a:rPr lang="en-US" sz="2100" dirty="0" smtClean="0"/>
                        <a:t>5</a:t>
                      </a:r>
                    </a:p>
                    <a:p>
                      <a:pPr algn="ctr"/>
                      <a:r>
                        <a:rPr lang="en-US" sz="2100" dirty="0" smtClean="0"/>
                        <a:t>8</a:t>
                      </a:r>
                    </a:p>
                    <a:p>
                      <a:pPr algn="ctr"/>
                      <a:r>
                        <a:rPr lang="en-US" sz="2100" dirty="0" smtClean="0"/>
                        <a:t>12</a:t>
                      </a:r>
                    </a:p>
                    <a:p>
                      <a:pPr algn="ctr"/>
                      <a:r>
                        <a:rPr lang="en-US" sz="2100" dirty="0" smtClean="0"/>
                        <a:t>5</a:t>
                      </a:r>
                    </a:p>
                    <a:p>
                      <a:pPr algn="ctr"/>
                      <a:r>
                        <a:rPr lang="en-US" sz="2100" dirty="0" smtClean="0"/>
                        <a:t>4</a:t>
                      </a:r>
                    </a:p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07842" marR="107842" marT="53908" marB="53908"/>
                </a:tc>
              </a:tr>
              <a:tr h="437258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7842" marR="107842" marT="53908" marB="53908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7842" marR="107842" marT="53908" marB="53908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7842" marR="107842" marT="53908" marB="53908"/>
                </a:tc>
              </a:tr>
            </a:tbl>
          </a:graphicData>
        </a:graphic>
      </p:graphicFrame>
      <p:graphicFrame>
        <p:nvGraphicFramePr>
          <p:cNvPr id="71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21680"/>
              </p:ext>
            </p:extLst>
          </p:nvPr>
        </p:nvGraphicFramePr>
        <p:xfrm>
          <a:off x="6886033" y="5221101"/>
          <a:ext cx="938755" cy="36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3" imgW="647419" imgH="253890" progId="Equation.3">
                  <p:embed/>
                </p:oleObj>
              </mc:Choice>
              <mc:Fallback>
                <p:oleObj name="Equation" r:id="rId3" imgW="647419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033" y="5221101"/>
                        <a:ext cx="938755" cy="36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2.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Simpangan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Rata-Rata (SR)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6322" y="623778"/>
            <a:ext cx="7143328" cy="5098584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Char char="•"/>
              <a:defRPr/>
            </a:pPr>
            <a:r>
              <a:rPr lang="en-US" sz="2600" dirty="0" err="1" smtClean="0"/>
              <a:t>Contoh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data </a:t>
            </a:r>
            <a:r>
              <a:rPr lang="en-US" sz="2600" dirty="0" err="1" smtClean="0"/>
              <a:t>berkelompok</a:t>
            </a:r>
            <a:endParaRPr lang="en-US" sz="2600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Tentukanlah</a:t>
            </a:r>
            <a:r>
              <a:rPr lang="en-US" sz="2600" dirty="0" smtClean="0"/>
              <a:t> SR data modal 40 </a:t>
            </a:r>
            <a:r>
              <a:rPr lang="en-US" sz="2600" dirty="0" err="1" smtClean="0"/>
              <a:t>perusahaan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!</a:t>
            </a:r>
            <a:r>
              <a:rPr lang="id-ID" sz="2600" dirty="0" smtClean="0"/>
              <a:t> Dimana rata – rata = 140,525</a:t>
            </a:r>
            <a:endParaRPr lang="en-US" sz="2600" dirty="0" smtClean="0"/>
          </a:p>
          <a:p>
            <a:pPr marL="514350" indent="-514350">
              <a:buFont typeface="Franklin Gothic Book" pitchFamily="34" charset="0"/>
              <a:buAutoNum type="alphaLcParenR"/>
              <a:defRPr/>
            </a:pPr>
            <a:endParaRPr lang="en-US" sz="2600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2600" dirty="0" smtClean="0"/>
          </a:p>
          <a:p>
            <a:pPr marL="514350" indent="-514350">
              <a:buFont typeface="Wingdings 2" pitchFamily="18" charset="2"/>
              <a:buNone/>
              <a:defRPr/>
            </a:pPr>
            <a:endParaRPr lang="en-US" sz="3000" dirty="0" smtClean="0"/>
          </a:p>
          <a:p>
            <a:pPr marL="514350" indent="-514350">
              <a:buFont typeface="Wingdings 2" pitchFamily="18" charset="2"/>
              <a:buNone/>
              <a:defRPr/>
            </a:pPr>
            <a:r>
              <a:rPr lang="en-US" sz="3000" dirty="0" smtClean="0"/>
              <a:t>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99509"/>
              </p:ext>
            </p:extLst>
          </p:nvPr>
        </p:nvGraphicFramePr>
        <p:xfrm>
          <a:off x="611560" y="2132856"/>
          <a:ext cx="8157733" cy="307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504"/>
                <a:gridCol w="2039433"/>
                <a:gridCol w="849764"/>
                <a:gridCol w="1699528"/>
                <a:gridCol w="1784504"/>
              </a:tblGrid>
              <a:tr h="4134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Kelas</a:t>
                      </a:r>
                      <a:r>
                        <a:rPr lang="en-US" sz="2000" baseline="0" dirty="0" smtClean="0"/>
                        <a:t> (Modal)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Nilai</a:t>
                      </a:r>
                      <a:r>
                        <a:rPr lang="en-US" sz="2000" dirty="0" smtClean="0"/>
                        <a:t> Tengah </a:t>
                      </a:r>
                      <a:r>
                        <a:rPr lang="en-US" sz="2000" baseline="0" dirty="0" smtClean="0"/>
                        <a:t> (X)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X – X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f |X – X|</a:t>
                      </a:r>
                      <a:endParaRPr lang="en-US" sz="2000" dirty="0" smtClean="0"/>
                    </a:p>
                  </a:txBody>
                  <a:tcPr marL="101972" marR="101972" marT="50974" marB="50974"/>
                </a:tc>
              </a:tr>
              <a:tr h="22433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112-120</a:t>
                      </a:r>
                    </a:p>
                    <a:p>
                      <a:pPr algn="ctr"/>
                      <a:r>
                        <a:rPr lang="en-US" sz="2000" dirty="0" smtClean="0"/>
                        <a:t>121-129</a:t>
                      </a:r>
                    </a:p>
                    <a:p>
                      <a:pPr algn="ctr"/>
                      <a:r>
                        <a:rPr lang="en-US" sz="2000" dirty="0" smtClean="0"/>
                        <a:t>130-138</a:t>
                      </a:r>
                    </a:p>
                    <a:p>
                      <a:pPr algn="ctr"/>
                      <a:r>
                        <a:rPr lang="en-US" sz="2000" dirty="0" smtClean="0"/>
                        <a:t>139-147</a:t>
                      </a:r>
                    </a:p>
                    <a:p>
                      <a:pPr algn="ctr"/>
                      <a:r>
                        <a:rPr lang="en-US" sz="2000" dirty="0" smtClean="0"/>
                        <a:t>148-156</a:t>
                      </a:r>
                    </a:p>
                    <a:p>
                      <a:pPr algn="ctr"/>
                      <a:r>
                        <a:rPr lang="en-US" sz="2000" dirty="0" smtClean="0"/>
                        <a:t>157-165</a:t>
                      </a:r>
                    </a:p>
                    <a:p>
                      <a:pPr algn="ctr"/>
                      <a:r>
                        <a:rPr lang="en-US" sz="2000" dirty="0" smtClean="0"/>
                        <a:t>166-174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116</a:t>
                      </a:r>
                    </a:p>
                    <a:p>
                      <a:pPr algn="ctr"/>
                      <a:r>
                        <a:rPr lang="en-US" sz="2000" dirty="0" smtClean="0"/>
                        <a:t>125</a:t>
                      </a:r>
                    </a:p>
                    <a:p>
                      <a:pPr algn="ctr"/>
                      <a:r>
                        <a:rPr lang="en-US" sz="2000" dirty="0" smtClean="0"/>
                        <a:t>134</a:t>
                      </a:r>
                    </a:p>
                    <a:p>
                      <a:pPr algn="ctr"/>
                      <a:r>
                        <a:rPr lang="en-US" sz="2000" dirty="0" smtClean="0"/>
                        <a:t>143</a:t>
                      </a:r>
                    </a:p>
                    <a:p>
                      <a:pPr algn="ctr"/>
                      <a:r>
                        <a:rPr lang="en-US" sz="2000" dirty="0" smtClean="0"/>
                        <a:t>152</a:t>
                      </a:r>
                    </a:p>
                    <a:p>
                      <a:pPr algn="ctr"/>
                      <a:r>
                        <a:rPr lang="en-US" sz="2000" dirty="0" smtClean="0"/>
                        <a:t>161</a:t>
                      </a:r>
                    </a:p>
                    <a:p>
                      <a:pPr algn="ctr"/>
                      <a:r>
                        <a:rPr lang="en-US" sz="2000" dirty="0" smtClean="0"/>
                        <a:t>170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</a:p>
                    <a:p>
                      <a:pPr algn="ctr"/>
                      <a:r>
                        <a:rPr lang="en-US" sz="2000" dirty="0" smtClean="0"/>
                        <a:t>5</a:t>
                      </a:r>
                    </a:p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  <a:p>
                      <a:pPr algn="ctr"/>
                      <a:r>
                        <a:rPr lang="en-US" sz="2000" dirty="0" smtClean="0"/>
                        <a:t>12</a:t>
                      </a:r>
                    </a:p>
                    <a:p>
                      <a:pPr algn="ctr"/>
                      <a:r>
                        <a:rPr lang="en-US" sz="2000" dirty="0" smtClean="0"/>
                        <a:t>5</a:t>
                      </a:r>
                    </a:p>
                    <a:p>
                      <a:pPr algn="ctr"/>
                      <a:r>
                        <a:rPr lang="en-US" sz="2000" dirty="0" smtClean="0"/>
                        <a:t>4</a:t>
                      </a:r>
                    </a:p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24,525</a:t>
                      </a:r>
                    </a:p>
                    <a:p>
                      <a:pPr algn="r"/>
                      <a:r>
                        <a:rPr lang="en-US" sz="2000" dirty="0" smtClean="0"/>
                        <a:t>15,525</a:t>
                      </a:r>
                    </a:p>
                    <a:p>
                      <a:pPr algn="r"/>
                      <a:r>
                        <a:rPr lang="en-US" sz="2000" dirty="0" smtClean="0"/>
                        <a:t>6,525</a:t>
                      </a:r>
                    </a:p>
                    <a:p>
                      <a:pPr algn="r"/>
                      <a:r>
                        <a:rPr lang="en-US" sz="2000" dirty="0" smtClean="0"/>
                        <a:t>2,475</a:t>
                      </a:r>
                    </a:p>
                    <a:p>
                      <a:pPr algn="r"/>
                      <a:r>
                        <a:rPr lang="en-US" sz="2000" dirty="0" smtClean="0"/>
                        <a:t>11,475</a:t>
                      </a:r>
                    </a:p>
                    <a:p>
                      <a:pPr algn="r"/>
                      <a:r>
                        <a:rPr lang="en-US" sz="2000" dirty="0" smtClean="0"/>
                        <a:t>20,475</a:t>
                      </a:r>
                    </a:p>
                    <a:p>
                      <a:pPr algn="r"/>
                      <a:r>
                        <a:rPr lang="en-US" sz="2000" dirty="0" smtClean="0"/>
                        <a:t>29,475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98,100</a:t>
                      </a:r>
                    </a:p>
                    <a:p>
                      <a:pPr algn="r"/>
                      <a:r>
                        <a:rPr lang="en-US" sz="2000" dirty="0" smtClean="0"/>
                        <a:t>77,625</a:t>
                      </a:r>
                    </a:p>
                    <a:p>
                      <a:pPr algn="r"/>
                      <a:r>
                        <a:rPr lang="en-US" sz="2000" dirty="0" smtClean="0"/>
                        <a:t>52,200</a:t>
                      </a:r>
                    </a:p>
                    <a:p>
                      <a:pPr algn="r"/>
                      <a:r>
                        <a:rPr lang="en-US" sz="2000" dirty="0" smtClean="0"/>
                        <a:t>29,700</a:t>
                      </a:r>
                    </a:p>
                    <a:p>
                      <a:pPr algn="r"/>
                      <a:r>
                        <a:rPr lang="en-US" sz="2000" dirty="0" smtClean="0"/>
                        <a:t>57,375</a:t>
                      </a:r>
                    </a:p>
                    <a:p>
                      <a:pPr algn="r"/>
                      <a:r>
                        <a:rPr lang="en-US" sz="2000" dirty="0" smtClean="0"/>
                        <a:t>81,900</a:t>
                      </a:r>
                    </a:p>
                    <a:p>
                      <a:pPr algn="r"/>
                      <a:r>
                        <a:rPr lang="en-US" sz="2000" dirty="0" smtClean="0"/>
                        <a:t>58,950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</a:tr>
              <a:tr h="413456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1972" marR="101972" marT="50974" marB="509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455,950</a:t>
                      </a:r>
                      <a:endParaRPr lang="en-US" sz="2000" dirty="0"/>
                    </a:p>
                  </a:txBody>
                  <a:tcPr marL="101972" marR="101972" marT="50974" marB="50974"/>
                </a:tc>
              </a:tr>
            </a:tbl>
          </a:graphicData>
        </a:graphic>
      </p:graphicFrame>
      <p:graphicFrame>
        <p:nvGraphicFramePr>
          <p:cNvPr id="82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97277"/>
              </p:ext>
            </p:extLst>
          </p:nvPr>
        </p:nvGraphicFramePr>
        <p:xfrm>
          <a:off x="1437085" y="5412032"/>
          <a:ext cx="3875278" cy="79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3" imgW="2425700" imgH="495300" progId="Equation.3">
                  <p:embed/>
                </p:oleObj>
              </mc:Choice>
              <mc:Fallback>
                <p:oleObj name="Equation" r:id="rId3" imgW="24257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085" y="5412032"/>
                        <a:ext cx="3875278" cy="791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228184" y="2204864"/>
            <a:ext cx="238996" cy="17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28384" y="2204864"/>
            <a:ext cx="238997" cy="1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2. </a:t>
            </a:r>
            <a:r>
              <a:rPr lang="en-US" sz="3600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Simpangan</a:t>
            </a:r>
            <a:r>
              <a:rPr lang="en-US" sz="3600" b="1" dirty="0">
                <a:solidFill>
                  <a:srgbClr val="FFFF00"/>
                </a:solidFill>
                <a:latin typeface="Castellar" panose="020A0402060406010301" pitchFamily="18" charset="0"/>
              </a:rPr>
              <a:t> Rata-Rata (SR)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956376" cy="5304251"/>
          </a:xfrm>
        </p:spPr>
        <p:txBody>
          <a:bodyPr/>
          <a:lstStyle/>
          <a:p>
            <a:r>
              <a:rPr lang="en-US" sz="3000" dirty="0" err="1" smtClean="0"/>
              <a:t>Dirumuskan</a:t>
            </a:r>
            <a:r>
              <a:rPr lang="en-US" sz="3000" dirty="0" smtClean="0"/>
              <a:t> :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 err="1" smtClean="0"/>
              <a:t>Variansi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rata-rata </a:t>
            </a:r>
            <a:r>
              <a:rPr lang="en-US" sz="2600" dirty="0" err="1" smtClean="0"/>
              <a:t>kuadrat</a:t>
            </a:r>
            <a:r>
              <a:rPr lang="en-US" sz="2600" dirty="0" smtClean="0"/>
              <a:t> </a:t>
            </a:r>
            <a:r>
              <a:rPr lang="en-US" sz="2600" dirty="0" err="1" smtClean="0"/>
              <a:t>selisih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kuadrat</a:t>
            </a:r>
            <a:r>
              <a:rPr lang="en-US" sz="2600" dirty="0" smtClean="0"/>
              <a:t> </a:t>
            </a:r>
            <a:r>
              <a:rPr lang="en-US" sz="2600" dirty="0" err="1" smtClean="0"/>
              <a:t>simpangan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data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rata-rata </a:t>
            </a:r>
            <a:r>
              <a:rPr lang="en-US" sz="2600" dirty="0" err="1" smtClean="0"/>
              <a:t>hitung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 2" panose="05020102010507070707" pitchFamily="18" charset="2"/>
              <a:buNone/>
            </a:pPr>
            <a:endParaRPr lang="id-ID" sz="2600" dirty="0" smtClean="0"/>
          </a:p>
          <a:p>
            <a:pPr lvl="1">
              <a:buFont typeface="Wingdings 2" panose="05020102010507070707" pitchFamily="18" charset="2"/>
              <a:buNone/>
            </a:pPr>
            <a:endParaRPr lang="en-US" sz="2600" dirty="0" smtClean="0"/>
          </a:p>
          <a:p>
            <a:pPr lvl="1"/>
            <a:r>
              <a:rPr lang="en-US" sz="2600" dirty="0" err="1" smtClean="0"/>
              <a:t>Bila</a:t>
            </a:r>
            <a:r>
              <a:rPr lang="en-US" sz="2600" dirty="0" smtClean="0"/>
              <a:t> data </a:t>
            </a:r>
            <a:r>
              <a:rPr lang="en-US" sz="2600" dirty="0" err="1" smtClean="0"/>
              <a:t>berkelompok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600" dirty="0" smtClean="0"/>
              <a:t>			</a:t>
            </a:r>
          </a:p>
          <a:p>
            <a:pPr>
              <a:buFont typeface="Wingdings 2" panose="05020102010507070707" pitchFamily="18" charset="2"/>
              <a:buNone/>
            </a:pPr>
            <a:endParaRPr lang="en-US" dirty="0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53203"/>
              </p:ext>
            </p:extLst>
          </p:nvPr>
        </p:nvGraphicFramePr>
        <p:xfrm>
          <a:off x="1259632" y="4365104"/>
          <a:ext cx="4450468" cy="82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3" imgW="2336760" imgH="444240" progId="Equation.3">
                  <p:embed/>
                </p:oleObj>
              </mc:Choice>
              <mc:Fallback>
                <p:oleObj name="Equation" r:id="rId3" imgW="23367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365104"/>
                        <a:ext cx="4450468" cy="828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39792"/>
              </p:ext>
            </p:extLst>
          </p:nvPr>
        </p:nvGraphicFramePr>
        <p:xfrm>
          <a:off x="2339752" y="3212976"/>
          <a:ext cx="1872208" cy="663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5" imgW="1129810" imgH="444307" progId="Equation.3">
                  <p:embed/>
                </p:oleObj>
              </mc:Choice>
              <mc:Fallback>
                <p:oleObj name="Equation" r:id="rId5" imgW="1129810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12976"/>
                        <a:ext cx="1872208" cy="663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47693"/>
              </p:ext>
            </p:extLst>
          </p:nvPr>
        </p:nvGraphicFramePr>
        <p:xfrm>
          <a:off x="1403648" y="5301208"/>
          <a:ext cx="1887797" cy="1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7" imgW="1460500" imgH="914400" progId="Equation.3">
                  <p:embed/>
                </p:oleObj>
              </mc:Choice>
              <mc:Fallback>
                <p:oleObj name="Equation" r:id="rId7" imgW="14605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301208"/>
                        <a:ext cx="1887797" cy="1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3.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Variansi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604448" cy="5255096"/>
          </a:xfrm>
        </p:spPr>
        <p:txBody>
          <a:bodyPr/>
          <a:lstStyle/>
          <a:p>
            <a:r>
              <a:rPr lang="en-US" sz="3000" smtClean="0"/>
              <a:t>Contoh untuk data tak berkelompok:</a:t>
            </a:r>
          </a:p>
          <a:p>
            <a:pPr lvl="1"/>
            <a:endParaRPr lang="en-US" sz="2600" smtClean="0"/>
          </a:p>
          <a:p>
            <a:pPr lvl="1"/>
            <a:r>
              <a:rPr lang="en-US" sz="2600" smtClean="0"/>
              <a:t>Tentukanlah variansi untuk kelompok data : 20,30,50,70,80!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en-US" sz="2600" smtClean="0"/>
              <a:t>	</a:t>
            </a:r>
          </a:p>
          <a:p>
            <a:pPr>
              <a:buFont typeface="Wingdings 2" panose="05020102010507070707" pitchFamily="18" charset="2"/>
              <a:buNone/>
            </a:pPr>
            <a:endParaRPr lang="en-US" smtClean="0"/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66338"/>
              </p:ext>
            </p:extLst>
          </p:nvPr>
        </p:nvGraphicFramePr>
        <p:xfrm>
          <a:off x="1733155" y="3352238"/>
          <a:ext cx="6947295" cy="14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3" imgW="3937000" imgH="812800" progId="Equation.3">
                  <p:embed/>
                </p:oleObj>
              </mc:Choice>
              <mc:Fallback>
                <p:oleObj name="Equation" r:id="rId3" imgW="3937000" imgH="812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155" y="3352238"/>
                        <a:ext cx="6947295" cy="14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0"/>
            <a:ext cx="853244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3. </a:t>
            </a:r>
            <a:r>
              <a:rPr lang="en-US" b="1" dirty="0" err="1">
                <a:solidFill>
                  <a:srgbClr val="FFFF00"/>
                </a:solidFill>
                <a:latin typeface="Castellar" panose="020A0402060406010301" pitchFamily="18" charset="0"/>
              </a:rPr>
              <a:t>Variansi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 Data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distribusi teori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distribusi teoritis</Template>
  <TotalTime>824</TotalTime>
  <Words>1008</Words>
  <Application>Microsoft Office PowerPoint</Application>
  <PresentationFormat>On-screen Show (4:3)</PresentationFormat>
  <Paragraphs>482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slide distribusi teoritis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 TEORITIS</dc:title>
  <dc:creator>rohman</dc:creator>
  <cp:lastModifiedBy>ASUS</cp:lastModifiedBy>
  <cp:revision>125</cp:revision>
  <dcterms:created xsi:type="dcterms:W3CDTF">2010-11-26T02:41:07Z</dcterms:created>
  <dcterms:modified xsi:type="dcterms:W3CDTF">2024-01-25T03:25:20Z</dcterms:modified>
</cp:coreProperties>
</file>