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3810" r:id="rId2"/>
  </p:sldMasterIdLst>
  <p:notesMasterIdLst>
    <p:notesMasterId r:id="rId27"/>
  </p:notesMasterIdLst>
  <p:handoutMasterIdLst>
    <p:handoutMasterId r:id="rId28"/>
  </p:handoutMasterIdLst>
  <p:sldIdLst>
    <p:sldId id="288" r:id="rId3"/>
    <p:sldId id="287" r:id="rId4"/>
    <p:sldId id="286" r:id="rId5"/>
    <p:sldId id="285" r:id="rId6"/>
    <p:sldId id="302" r:id="rId7"/>
    <p:sldId id="294" r:id="rId8"/>
    <p:sldId id="293" r:id="rId9"/>
    <p:sldId id="304" r:id="rId10"/>
    <p:sldId id="305" r:id="rId11"/>
    <p:sldId id="306" r:id="rId12"/>
    <p:sldId id="291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21" r:id="rId23"/>
    <p:sldId id="318" r:id="rId24"/>
    <p:sldId id="319" r:id="rId25"/>
    <p:sldId id="320" r:id="rId26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5F00EC-01FB-4EB7-B898-43988F3964FA}">
          <p14:sldIdLst>
            <p14:sldId id="288"/>
            <p14:sldId id="287"/>
            <p14:sldId id="286"/>
            <p14:sldId id="285"/>
            <p14:sldId id="302"/>
            <p14:sldId id="294"/>
            <p14:sldId id="293"/>
            <p14:sldId id="304"/>
            <p14:sldId id="305"/>
            <p14:sldId id="306"/>
            <p14:sldId id="291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21"/>
            <p14:sldId id="318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0" autoAdjust="0"/>
    <p:restoredTop sz="94660"/>
  </p:normalViewPr>
  <p:slideViewPr>
    <p:cSldViewPr>
      <p:cViewPr varScale="1">
        <p:scale>
          <a:sx n="74" d="100"/>
          <a:sy n="74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6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0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0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r">
              <a:defRPr sz="1200"/>
            </a:lvl1pPr>
          </a:lstStyle>
          <a:p>
            <a:fld id="{6CC36E82-301D-4E32-88A5-03AE308F2E97}" type="datetimeFigureOut">
              <a:rPr lang="id-ID" smtClean="0"/>
              <a:pPr/>
              <a:t>25/01/2024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r">
              <a:defRPr sz="1200"/>
            </a:lvl1pPr>
          </a:lstStyle>
          <a:p>
            <a:fld id="{F1A1E437-1A2D-4DD2-ADFE-DA66109E5CD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5560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323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323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r">
              <a:defRPr sz="1200"/>
            </a:lvl1pPr>
          </a:lstStyle>
          <a:p>
            <a:fld id="{10F4A880-BE94-4769-97F0-447FC72EE948}" type="datetimeFigureOut">
              <a:rPr lang="id-ID" smtClean="0"/>
              <a:pPr/>
              <a:t>25/01/2024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20" tIns="47160" rIns="94320" bIns="4716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646"/>
            <a:ext cx="5679440" cy="4605168"/>
          </a:xfrm>
          <a:prstGeom prst="rect">
            <a:avLst/>
          </a:prstGeom>
        </p:spPr>
        <p:txBody>
          <a:bodyPr vert="horz" lIns="94320" tIns="47160" rIns="94320" bIns="471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658"/>
            <a:ext cx="3076363" cy="511322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658"/>
            <a:ext cx="3076363" cy="511322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r">
              <a:defRPr sz="1200"/>
            </a:lvl1pPr>
          </a:lstStyle>
          <a:p>
            <a:fld id="{C3F97D7B-06E0-4C8E-9D16-D483183ED04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873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25/01/2024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4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25/01/2024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354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25/01/2024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9704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A362-D2FB-4EF0-B3DD-72A30321222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25/01/2024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27F3E-5F77-4C23-9916-34D13564F9D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96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F9AB9-6484-4B28-9F10-573712E9E62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25/01/2024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F6670-75AE-4531-BAE2-DC867A3BD88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72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94D1-21CD-4524-AD8E-56198988C10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25/01/2024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441B8-7A1E-4392-9D4C-24C4A494BE8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43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DFCA1-164E-4E2E-B971-AD3FC327854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25/01/2024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B7F1C-33CE-4965-8268-55671A84BC9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45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AC191-E126-490D-9A53-41793222683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25/01/2024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1AA17-BF7A-49E4-8026-AD9FE53F900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70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BB105-0E6E-467F-9018-DBE9807027B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25/01/2024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673B2-85E1-4005-8CE7-B0C9070F43A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92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0D189-AE2C-498B-85D8-8F6F075A232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25/01/2024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E2114-468C-4141-816E-01DF0B8849D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05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F9DE4-EC20-4AEA-BD74-196C930209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25/01/2024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FF98-1D2F-44C1-88A6-1522940A464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25/01/2024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4245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77DC-3122-49BA-8821-151EE400907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25/01/2024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2435-EEB5-4D07-A0FE-8E00F006DDC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7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186F4-936C-4E64-85E5-7BD43904501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25/01/2024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2771E-F88A-4E98-B698-88B984A813A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70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E892C-4392-4151-B275-B634600567F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25/01/2024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CC126-32BE-45E2-9B6D-781794BD13C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8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25/01/2024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27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25/01/2024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302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25/01/2024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37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25/01/2024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143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25/01/2024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369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25/01/2024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936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25/01/2024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921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25/01/2024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90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02A9CC-5185-4144-9B20-9ECBA124467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25/01/2024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2F0328-7027-4B5B-901E-F539D80F78A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0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6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7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7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8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62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8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1600200" y="2708920"/>
            <a:ext cx="5348064" cy="1800200"/>
          </a:xfrm>
        </p:spPr>
        <p:txBody>
          <a:bodyPr>
            <a:noAutofit/>
          </a:bodyPr>
          <a:lstStyle/>
          <a:p>
            <a:pPr marL="776288" lvl="1" indent="-45720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rgbClr val="0000CC"/>
                </a:solidFill>
                <a:latin typeface="Castellar" panose="020A0402060406010301" pitchFamily="18" charset="0"/>
              </a:rPr>
              <a:t>Kuartil</a:t>
            </a:r>
            <a:endParaRPr lang="en-US" dirty="0">
              <a:solidFill>
                <a:srgbClr val="0000CC"/>
              </a:solidFill>
              <a:latin typeface="Castellar" panose="020A0402060406010301" pitchFamily="18" charset="0"/>
            </a:endParaRPr>
          </a:p>
          <a:p>
            <a:pPr marL="776288" lvl="1" indent="-457200">
              <a:buFont typeface="+mj-lt"/>
              <a:buAutoNum type="arabicPeriod"/>
              <a:defRPr/>
            </a:pPr>
            <a:r>
              <a:rPr lang="en-US" dirty="0" err="1">
                <a:solidFill>
                  <a:srgbClr val="0000CC"/>
                </a:solidFill>
                <a:latin typeface="Castellar" panose="020A0402060406010301" pitchFamily="18" charset="0"/>
              </a:rPr>
              <a:t>Desil</a:t>
            </a:r>
            <a:endParaRPr lang="en-US" dirty="0">
              <a:solidFill>
                <a:srgbClr val="0000CC"/>
              </a:solidFill>
              <a:latin typeface="Castellar" panose="020A0402060406010301" pitchFamily="18" charset="0"/>
            </a:endParaRPr>
          </a:p>
          <a:p>
            <a:pPr marL="776288" lvl="1" indent="-45720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rgbClr val="0000CC"/>
                </a:solidFill>
                <a:latin typeface="Castellar" panose="020A0402060406010301" pitchFamily="18" charset="0"/>
              </a:rPr>
              <a:t>Persentil</a:t>
            </a:r>
            <a:endParaRPr lang="en-US" dirty="0">
              <a:solidFill>
                <a:srgbClr val="0000CC"/>
              </a:solidFill>
              <a:latin typeface="Castellar" panose="020A0402060406010301" pitchFamily="18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11560" y="1"/>
            <a:ext cx="8532440" cy="620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FFFF00"/>
                </a:solidFill>
                <a:latin typeface="Algerian" panose="04020705040A02060702" pitchFamily="82" charset="0"/>
              </a:rPr>
              <a:t>DATA ANALISIS</a:t>
            </a:r>
            <a:endParaRPr lang="fr-CA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971600" y="1556792"/>
            <a:ext cx="7280989" cy="86409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id-ID" dirty="0" smtClean="0">
                <a:solidFill>
                  <a:srgbClr val="0000CC"/>
                </a:solidFill>
                <a:latin typeface="Algerian" panose="04020705040A02060702" pitchFamily="82" charset="0"/>
              </a:rPr>
              <a:t>UKURAN LETAK DATA</a:t>
            </a:r>
            <a:endParaRPr lang="fr-CA" dirty="0" smtClean="0">
              <a:solidFill>
                <a:srgbClr val="0000CC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764704"/>
            <a:ext cx="8496944" cy="5688632"/>
          </a:xfrm>
        </p:spPr>
        <p:txBody>
          <a:bodyPr/>
          <a:lstStyle/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id-ID" sz="2600" b="1" dirty="0" smtClean="0">
                <a:solidFill>
                  <a:srgbClr val="002060"/>
                </a:solidFill>
              </a:rPr>
              <a:t>Desil </a:t>
            </a:r>
            <a:r>
              <a:rPr lang="id-ID" sz="2600" dirty="0" smtClean="0"/>
              <a:t>Merupakan sekelompok data yang dibagi menjadi 10 bagian yang sama banyak,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id-ID" sz="2600" dirty="0" smtClean="0"/>
              <a:t>sembilan</a:t>
            </a:r>
            <a:r>
              <a:rPr lang="en-US" sz="2600" dirty="0" smtClean="0"/>
              <a:t> </a:t>
            </a:r>
            <a:r>
              <a:rPr lang="en-US" sz="2600" dirty="0" err="1"/>
              <a:t>bilangan</a:t>
            </a:r>
            <a:r>
              <a:rPr lang="en-US" sz="2600" dirty="0"/>
              <a:t> </a:t>
            </a:r>
            <a:r>
              <a:rPr lang="en-US" sz="2600" dirty="0" err="1"/>
              <a:t>pembagi</a:t>
            </a:r>
            <a:r>
              <a:rPr lang="en-US" sz="2600" dirty="0"/>
              <a:t> </a:t>
            </a:r>
            <a:r>
              <a:rPr lang="id-ID" sz="2600" dirty="0" smtClean="0"/>
              <a:t>disebut nilai Desil (D) </a:t>
            </a:r>
            <a:r>
              <a:rPr lang="en-US" sz="2600" dirty="0" err="1" smtClean="0"/>
              <a:t>yaitu</a:t>
            </a:r>
            <a:r>
              <a:rPr lang="en-US" sz="2600" dirty="0" smtClean="0"/>
              <a:t> </a:t>
            </a:r>
            <a:r>
              <a:rPr lang="en-US" sz="2600" i="1" dirty="0" smtClean="0">
                <a:solidFill>
                  <a:srgbClr val="002060"/>
                </a:solidFill>
              </a:rPr>
              <a:t>D</a:t>
            </a:r>
            <a:r>
              <a:rPr lang="id-ID" sz="2600" i="1" baseline="-25000" dirty="0" smtClean="0">
                <a:solidFill>
                  <a:srgbClr val="002060"/>
                </a:solidFill>
              </a:rPr>
              <a:t>1</a:t>
            </a:r>
            <a:r>
              <a:rPr lang="id-ID" sz="2600" i="1" dirty="0" smtClean="0">
                <a:solidFill>
                  <a:srgbClr val="002060"/>
                </a:solidFill>
              </a:rPr>
              <a:t>, D</a:t>
            </a:r>
            <a:r>
              <a:rPr lang="id-ID" sz="2600" i="1" baseline="-25000" dirty="0" smtClean="0">
                <a:solidFill>
                  <a:srgbClr val="002060"/>
                </a:solidFill>
              </a:rPr>
              <a:t>2</a:t>
            </a:r>
            <a:r>
              <a:rPr lang="id-ID" sz="2600" i="1" dirty="0" smtClean="0">
                <a:solidFill>
                  <a:srgbClr val="002060"/>
                </a:solidFill>
              </a:rPr>
              <a:t>, D</a:t>
            </a:r>
            <a:r>
              <a:rPr lang="id-ID" sz="2600" i="1" baseline="-25000" dirty="0" smtClean="0">
                <a:solidFill>
                  <a:srgbClr val="002060"/>
                </a:solidFill>
              </a:rPr>
              <a:t>3</a:t>
            </a:r>
            <a:r>
              <a:rPr lang="id-ID" sz="2600" i="1" dirty="0" smtClean="0">
                <a:solidFill>
                  <a:srgbClr val="002060"/>
                </a:solidFill>
              </a:rPr>
              <a:t>,.....,D</a:t>
            </a:r>
            <a:r>
              <a:rPr lang="id-ID" sz="2600" i="1" baseline="-25000" dirty="0" smtClean="0">
                <a:solidFill>
                  <a:srgbClr val="002060"/>
                </a:solidFill>
              </a:rPr>
              <a:t>9</a:t>
            </a:r>
            <a:endParaRPr lang="en-US" sz="2600" baseline="-25000" dirty="0">
              <a:solidFill>
                <a:srgbClr val="002060"/>
              </a:solidFill>
            </a:endParaRPr>
          </a:p>
          <a:p>
            <a:pPr marL="457200" lvl="1" indent="-457200">
              <a:buFont typeface="Wingdings" panose="05000000000000000000" pitchFamily="2" charset="2"/>
              <a:buChar char="ü"/>
            </a:pPr>
            <a:endParaRPr lang="en-US" sz="2600" dirty="0" smtClean="0">
              <a:solidFill>
                <a:srgbClr val="002060"/>
              </a:solidFill>
            </a:endParaRP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id-ID" sz="2600" dirty="0" smtClean="0">
                <a:solidFill>
                  <a:srgbClr val="002060"/>
                </a:solidFill>
              </a:rPr>
              <a:t>Untuk</a:t>
            </a:r>
            <a:r>
              <a:rPr lang="en-US" sz="2600" dirty="0" smtClean="0">
                <a:solidFill>
                  <a:srgbClr val="002060"/>
                </a:solidFill>
              </a:rPr>
              <a:t> data </a:t>
            </a:r>
            <a:r>
              <a:rPr lang="en-US" sz="2600" dirty="0" err="1" smtClean="0">
                <a:solidFill>
                  <a:srgbClr val="002060"/>
                </a:solidFill>
              </a:rPr>
              <a:t>tidak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berkelompok</a:t>
            </a:r>
            <a:r>
              <a:rPr lang="en-US" sz="2600" dirty="0" smtClean="0">
                <a:solidFill>
                  <a:srgbClr val="002060"/>
                </a:solidFill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</a:rPr>
              <a:t>maka</a:t>
            </a:r>
            <a:r>
              <a:rPr lang="en-US" sz="2600" dirty="0" smtClean="0">
                <a:solidFill>
                  <a:srgbClr val="002060"/>
                </a:solidFill>
              </a:rPr>
              <a:t>:</a:t>
            </a:r>
          </a:p>
          <a:p>
            <a:pPr lvl="1"/>
            <a:endParaRPr lang="id-ID" sz="2600" dirty="0" smtClean="0"/>
          </a:p>
          <a:p>
            <a:pPr lvl="1"/>
            <a:endParaRPr lang="en-US" sz="2600" dirty="0" smtClean="0"/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id-ID" sz="2600" dirty="0" smtClean="0">
                <a:solidFill>
                  <a:srgbClr val="002060"/>
                </a:solidFill>
              </a:rPr>
              <a:t>Untuk</a:t>
            </a:r>
            <a:r>
              <a:rPr lang="en-US" sz="2600" dirty="0" smtClean="0">
                <a:solidFill>
                  <a:srgbClr val="002060"/>
                </a:solidFill>
              </a:rPr>
              <a:t> data </a:t>
            </a:r>
            <a:r>
              <a:rPr lang="en-US" sz="2600" dirty="0" err="1" smtClean="0">
                <a:solidFill>
                  <a:srgbClr val="002060"/>
                </a:solidFill>
              </a:rPr>
              <a:t>berkelompok</a:t>
            </a:r>
            <a:r>
              <a:rPr lang="en-US" sz="2600" dirty="0" smtClean="0">
                <a:solidFill>
                  <a:srgbClr val="002060"/>
                </a:solidFill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</a:rPr>
              <a:t>maka</a:t>
            </a:r>
            <a:r>
              <a:rPr lang="en-US" sz="2600" dirty="0" smtClean="0">
                <a:solidFill>
                  <a:srgbClr val="002060"/>
                </a:solidFill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600" dirty="0" smtClean="0"/>
              <a:t>			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532440" cy="620688"/>
          </a:xfrm>
        </p:spPr>
        <p:txBody>
          <a:bodyPr/>
          <a:lstStyle/>
          <a:p>
            <a:pPr algn="l"/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. </a:t>
            </a:r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DESIL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761086"/>
              </p:ext>
            </p:extLst>
          </p:nvPr>
        </p:nvGraphicFramePr>
        <p:xfrm>
          <a:off x="552450" y="3068638"/>
          <a:ext cx="5414963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8" name="Equation" r:id="rId3" imgW="2628720" imgH="393480" progId="Equation.3">
                  <p:embed/>
                </p:oleObj>
              </mc:Choice>
              <mc:Fallback>
                <p:oleObj name="Equation" r:id="rId3" imgW="2628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3068638"/>
                        <a:ext cx="5414963" cy="725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646089"/>
              </p:ext>
            </p:extLst>
          </p:nvPr>
        </p:nvGraphicFramePr>
        <p:xfrm>
          <a:off x="611188" y="4483100"/>
          <a:ext cx="3708400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9" name="Equation" r:id="rId5" imgW="2209680" imgH="787320" progId="Equation.3">
                  <p:embed/>
                </p:oleObj>
              </mc:Choice>
              <mc:Fallback>
                <p:oleObj name="Equation" r:id="rId5" imgW="22096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483100"/>
                        <a:ext cx="3708400" cy="1322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865086"/>
              </p:ext>
            </p:extLst>
          </p:nvPr>
        </p:nvGraphicFramePr>
        <p:xfrm>
          <a:off x="4476180" y="4365104"/>
          <a:ext cx="3768228" cy="2266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0" name="Equation" r:id="rId7" imgW="2158920" imgH="1371600" progId="Equation.3">
                  <p:embed/>
                </p:oleObj>
              </mc:Choice>
              <mc:Fallback>
                <p:oleObj name="Equation" r:id="rId7" imgW="215892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180" y="4365104"/>
                        <a:ext cx="3768228" cy="226630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375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395537" y="620689"/>
            <a:ext cx="8352927" cy="3456384"/>
          </a:xfrm>
        </p:spPr>
        <p:txBody>
          <a:bodyPr/>
          <a:lstStyle/>
          <a:p>
            <a:pPr marL="534988" indent="-534988">
              <a:buFont typeface="Wingdings" panose="05000000000000000000" pitchFamily="2" charset="2"/>
              <a:buChar char="q"/>
            </a:pP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data </a:t>
            </a:r>
            <a:r>
              <a:rPr lang="en-US" sz="2400" dirty="0" err="1" smtClean="0"/>
              <a:t>tak</a:t>
            </a:r>
            <a:r>
              <a:rPr lang="en-US" sz="2400" dirty="0" smtClean="0"/>
              <a:t> </a:t>
            </a:r>
            <a:r>
              <a:rPr lang="en-US" sz="2400" dirty="0" err="1" smtClean="0"/>
              <a:t>berkelompok</a:t>
            </a:r>
            <a:r>
              <a:rPr lang="en-US" sz="2400" dirty="0" smtClean="0"/>
              <a:t>:</a:t>
            </a:r>
          </a:p>
          <a:p>
            <a:pPr marL="457200" lvl="1" indent="0">
              <a:buNone/>
            </a:pPr>
            <a:r>
              <a:rPr lang="en-US" sz="2400" dirty="0" err="1" smtClean="0"/>
              <a:t>Tentukanlah</a:t>
            </a:r>
            <a:r>
              <a:rPr lang="en-US" sz="2400" dirty="0" smtClean="0"/>
              <a:t> </a:t>
            </a:r>
            <a:r>
              <a:rPr lang="en-US" sz="2400" dirty="0" err="1" smtClean="0"/>
              <a:t>desil</a:t>
            </a:r>
            <a:r>
              <a:rPr lang="en-US" sz="2400" dirty="0" smtClean="0"/>
              <a:t> </a:t>
            </a:r>
            <a:r>
              <a:rPr lang="id-ID" sz="2400" dirty="0" smtClean="0"/>
              <a:t>1, </a:t>
            </a:r>
            <a:r>
              <a:rPr lang="en-US" sz="2400" dirty="0" smtClean="0"/>
              <a:t>3, </a:t>
            </a:r>
            <a:r>
              <a:rPr lang="en-US" sz="2400" dirty="0" err="1" smtClean="0"/>
              <a:t>dan</a:t>
            </a:r>
            <a:r>
              <a:rPr lang="en-US" sz="2400" dirty="0" smtClean="0"/>
              <a:t> 7 </a:t>
            </a:r>
            <a:r>
              <a:rPr lang="en-US" sz="2400" dirty="0" err="1" smtClean="0"/>
              <a:t>dari</a:t>
            </a:r>
            <a:r>
              <a:rPr lang="en-US" sz="2400" dirty="0" smtClean="0"/>
              <a:t> data </a:t>
            </a:r>
            <a:r>
              <a:rPr lang="en-US" sz="2400" dirty="0" err="1" smtClean="0"/>
              <a:t>upah</a:t>
            </a:r>
            <a:r>
              <a:rPr lang="en-US" sz="2400" dirty="0" smtClean="0"/>
              <a:t> </a:t>
            </a:r>
            <a:r>
              <a:rPr lang="en-US" sz="2400" dirty="0" err="1" smtClean="0"/>
              <a:t>bulanan</a:t>
            </a:r>
            <a:r>
              <a:rPr lang="en-US" sz="2400" dirty="0" smtClean="0"/>
              <a:t> 13 </a:t>
            </a:r>
            <a:r>
              <a:rPr lang="en-US" sz="2400" dirty="0" err="1" smtClean="0"/>
              <a:t>karyawan</a:t>
            </a:r>
            <a:r>
              <a:rPr lang="en-US" sz="2400" dirty="0" smtClean="0"/>
              <a:t> (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ribuan</a:t>
            </a:r>
            <a:r>
              <a:rPr lang="en-US" sz="2400" dirty="0" smtClean="0"/>
              <a:t> rupiah)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!</a:t>
            </a:r>
          </a:p>
          <a:p>
            <a:pPr marL="457200" lvl="1" indent="0">
              <a:buNone/>
            </a:pPr>
            <a:r>
              <a:rPr lang="en-US" sz="2400" dirty="0" smtClean="0"/>
              <a:t>40, 30, 50, 65, 45, 55, 7</a:t>
            </a:r>
            <a:r>
              <a:rPr lang="id-ID" sz="2400" dirty="0"/>
              <a:t>5</a:t>
            </a:r>
            <a:r>
              <a:rPr lang="en-US" sz="2400" dirty="0" smtClean="0"/>
              <a:t>, 60, 80, 35, 85, 95, 100</a:t>
            </a:r>
            <a:endParaRPr lang="id-ID" sz="2400" dirty="0" smtClean="0"/>
          </a:p>
          <a:p>
            <a:pPr marL="0" lvl="1" indent="0">
              <a:buNone/>
            </a:pPr>
            <a:r>
              <a:rPr lang="id-ID" sz="2600" dirty="0">
                <a:solidFill>
                  <a:srgbClr val="002060"/>
                </a:solidFill>
              </a:rPr>
              <a:t>Penyelesaian;</a:t>
            </a:r>
            <a:endParaRPr lang="en-US" sz="26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d-ID" sz="2400" dirty="0"/>
              <a:t>Urutkan data</a:t>
            </a:r>
          </a:p>
          <a:p>
            <a:pPr marL="365125" indent="0" defTabSz="717550">
              <a:buNone/>
            </a:pPr>
            <a:r>
              <a:rPr lang="id-ID" sz="2400" dirty="0"/>
              <a:t>30, 35, 40, 45, 50, 55, 60, 65, 75, 80, 85, 95, </a:t>
            </a:r>
            <a:r>
              <a:rPr lang="id-ID" sz="2400" dirty="0" smtClean="0"/>
              <a:t>100</a:t>
            </a:r>
            <a:endParaRPr lang="en-US" sz="2600" dirty="0" smtClean="0"/>
          </a:p>
          <a:p>
            <a:endParaRPr lang="en-US" dirty="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959122"/>
              </p:ext>
            </p:extLst>
          </p:nvPr>
        </p:nvGraphicFramePr>
        <p:xfrm>
          <a:off x="827088" y="3783013"/>
          <a:ext cx="4681537" cy="1302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5" name="Equation" r:id="rId3" imgW="2628720" imgH="634680" progId="Equation.3">
                  <p:embed/>
                </p:oleObj>
              </mc:Choice>
              <mc:Fallback>
                <p:oleObj name="Equation" r:id="rId3" imgW="26287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783013"/>
                        <a:ext cx="4681537" cy="130217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. </a:t>
            </a:r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DESIL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872501"/>
              </p:ext>
            </p:extLst>
          </p:nvPr>
        </p:nvGraphicFramePr>
        <p:xfrm>
          <a:off x="631825" y="836613"/>
          <a:ext cx="437673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04" name="Equation" r:id="rId3" imgW="2133360" imgH="228600" progId="Equation.3">
                  <p:embed/>
                </p:oleObj>
              </mc:Choice>
              <mc:Fallback>
                <p:oleObj name="Equation" r:id="rId3" imgW="2133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836613"/>
                        <a:ext cx="4376738" cy="366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193870"/>
              </p:ext>
            </p:extLst>
          </p:nvPr>
        </p:nvGraphicFramePr>
        <p:xfrm>
          <a:off x="611560" y="4509120"/>
          <a:ext cx="32051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05" name="Equation" r:id="rId5" imgW="1562040" imgH="393480" progId="Equation.3">
                  <p:embed/>
                </p:oleObj>
              </mc:Choice>
              <mc:Fallback>
                <p:oleObj name="Equation" r:id="rId5" imgW="1562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509120"/>
                        <a:ext cx="3205162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881094"/>
              </p:ext>
            </p:extLst>
          </p:nvPr>
        </p:nvGraphicFramePr>
        <p:xfrm>
          <a:off x="613470" y="1341438"/>
          <a:ext cx="42465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06" name="Equation" r:id="rId7" imgW="2070000" imgH="393480" progId="Equation.3">
                  <p:embed/>
                </p:oleObj>
              </mc:Choice>
              <mc:Fallback>
                <p:oleObj name="Equation" r:id="rId7" imgW="2070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70" y="1341438"/>
                        <a:ext cx="4246562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699047"/>
              </p:ext>
            </p:extLst>
          </p:nvPr>
        </p:nvGraphicFramePr>
        <p:xfrm>
          <a:off x="648171" y="1916113"/>
          <a:ext cx="19796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07" name="Equation" r:id="rId9" imgW="965160" imgH="393480" progId="Equation.3">
                  <p:embed/>
                </p:oleObj>
              </mc:Choice>
              <mc:Fallback>
                <p:oleObj name="Equation" r:id="rId9" imgW="965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71" y="1916113"/>
                        <a:ext cx="1979613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614074"/>
              </p:ext>
            </p:extLst>
          </p:nvPr>
        </p:nvGraphicFramePr>
        <p:xfrm>
          <a:off x="613469" y="2565400"/>
          <a:ext cx="42465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08" name="Equation" r:id="rId11" imgW="2070000" imgH="203040" progId="Equation.3">
                  <p:embed/>
                </p:oleObj>
              </mc:Choice>
              <mc:Fallback>
                <p:oleObj name="Equation" r:id="rId11" imgW="2070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69" y="2565400"/>
                        <a:ext cx="4246563" cy="327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55576" y="3140968"/>
            <a:ext cx="828092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0" defTabSz="717550">
              <a:buFont typeface="Arial" charset="0"/>
              <a:buNone/>
            </a:pPr>
            <a:r>
              <a:rPr lang="id-ID" sz="2400" dirty="0" smtClean="0"/>
              <a:t>30, 35, 40, 45, 50, 55, 60, 65, 75, 80, 85, 95, 100</a:t>
            </a:r>
            <a:endParaRPr lang="en-US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55576" y="3140968"/>
            <a:ext cx="828092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0" defTabSz="717550">
              <a:buFont typeface="Arial" charset="0"/>
              <a:buNone/>
            </a:pPr>
            <a:r>
              <a:rPr lang="id-ID" sz="2400" dirty="0" smtClean="0">
                <a:solidFill>
                  <a:srgbClr val="0000CC"/>
                </a:solidFill>
              </a:rPr>
              <a:t>30, 35, </a:t>
            </a:r>
            <a:r>
              <a:rPr lang="id-ID" sz="2400" dirty="0" smtClean="0">
                <a:solidFill>
                  <a:schemeClr val="bg1"/>
                </a:solidFill>
              </a:rPr>
              <a:t>40, 45, 50, 55, 60, 65, 75, 80, 85, 95, 100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557237"/>
              </p:ext>
            </p:extLst>
          </p:nvPr>
        </p:nvGraphicFramePr>
        <p:xfrm>
          <a:off x="611560" y="3789040"/>
          <a:ext cx="4975226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09" name="Equation" r:id="rId13" imgW="2425680" imgH="393480" progId="Equation.3">
                  <p:embed/>
                </p:oleObj>
              </mc:Choice>
              <mc:Fallback>
                <p:oleObj name="Equation" r:id="rId13" imgW="2425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789040"/>
                        <a:ext cx="4975226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. </a:t>
            </a:r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DESIL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5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06484"/>
              </p:ext>
            </p:extLst>
          </p:nvPr>
        </p:nvGraphicFramePr>
        <p:xfrm>
          <a:off x="598488" y="4237335"/>
          <a:ext cx="32321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0" name="Equation" r:id="rId3" imgW="1574640" imgH="393480" progId="Equation.3">
                  <p:embed/>
                </p:oleObj>
              </mc:Choice>
              <mc:Fallback>
                <p:oleObj name="Equation" r:id="rId3" imgW="1574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4237335"/>
                        <a:ext cx="3232150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317505"/>
              </p:ext>
            </p:extLst>
          </p:nvPr>
        </p:nvGraphicFramePr>
        <p:xfrm>
          <a:off x="560388" y="1070272"/>
          <a:ext cx="435133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1" name="Equation" r:id="rId5" imgW="2120760" imgH="393480" progId="Equation.3">
                  <p:embed/>
                </p:oleObj>
              </mc:Choice>
              <mc:Fallback>
                <p:oleObj name="Equation" r:id="rId5" imgW="2120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070272"/>
                        <a:ext cx="4351337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189009"/>
              </p:ext>
            </p:extLst>
          </p:nvPr>
        </p:nvGraphicFramePr>
        <p:xfrm>
          <a:off x="622300" y="1644947"/>
          <a:ext cx="20320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2" name="Equation" r:id="rId7" imgW="990360" imgH="393480" progId="Equation.3">
                  <p:embed/>
                </p:oleObj>
              </mc:Choice>
              <mc:Fallback>
                <p:oleObj name="Equation" r:id="rId7" imgW="990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1644947"/>
                        <a:ext cx="2032000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410990"/>
              </p:ext>
            </p:extLst>
          </p:nvPr>
        </p:nvGraphicFramePr>
        <p:xfrm>
          <a:off x="600075" y="2294235"/>
          <a:ext cx="42735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3" name="Equation" r:id="rId9" imgW="2082600" imgH="203040" progId="Equation.3">
                  <p:embed/>
                </p:oleObj>
              </mc:Choice>
              <mc:Fallback>
                <p:oleObj name="Equation" r:id="rId9" imgW="2082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2294235"/>
                        <a:ext cx="4273550" cy="327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55576" y="2869232"/>
            <a:ext cx="828092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0" defTabSz="717550">
              <a:buFont typeface="Arial" charset="0"/>
              <a:buNone/>
            </a:pPr>
            <a:r>
              <a:rPr lang="id-ID" sz="2400" dirty="0" smtClean="0"/>
              <a:t>30, 35, 40, 45, 50, 55, 60, 65, 75, 80, 85, 95, 100</a:t>
            </a:r>
            <a:endParaRPr lang="en-US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55576" y="2869232"/>
            <a:ext cx="828092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0" defTabSz="717550">
              <a:buFont typeface="Arial" charset="0"/>
              <a:buNone/>
            </a:pPr>
            <a:r>
              <a:rPr lang="id-ID" sz="2400" dirty="0" smtClean="0">
                <a:solidFill>
                  <a:schemeClr val="bg1"/>
                </a:solidFill>
              </a:rPr>
              <a:t>30, 35, 40, </a:t>
            </a:r>
            <a:r>
              <a:rPr lang="id-ID" sz="2400" dirty="0" smtClean="0">
                <a:solidFill>
                  <a:srgbClr val="0000CC"/>
                </a:solidFill>
              </a:rPr>
              <a:t>45, 50, </a:t>
            </a:r>
            <a:r>
              <a:rPr lang="id-ID" sz="2400" dirty="0" smtClean="0">
                <a:solidFill>
                  <a:schemeClr val="bg1"/>
                </a:solidFill>
              </a:rPr>
              <a:t>55, 60, 65, 75, 80, 85, 95, 100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313027"/>
              </p:ext>
            </p:extLst>
          </p:nvPr>
        </p:nvGraphicFramePr>
        <p:xfrm>
          <a:off x="573088" y="3516610"/>
          <a:ext cx="505301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4" name="Equation" r:id="rId11" imgW="2463480" imgH="393480" progId="Equation.3">
                  <p:embed/>
                </p:oleObj>
              </mc:Choice>
              <mc:Fallback>
                <p:oleObj name="Equation" r:id="rId11" imgW="2463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3516610"/>
                        <a:ext cx="5053012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. </a:t>
            </a:r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DESIL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5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255948"/>
              </p:ext>
            </p:extLst>
          </p:nvPr>
        </p:nvGraphicFramePr>
        <p:xfrm>
          <a:off x="611188" y="4237038"/>
          <a:ext cx="32067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4" name="Equation" r:id="rId3" imgW="1562040" imgH="393480" progId="Equation.3">
                  <p:embed/>
                </p:oleObj>
              </mc:Choice>
              <mc:Fallback>
                <p:oleObj name="Equation" r:id="rId3" imgW="1562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237038"/>
                        <a:ext cx="3206750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674675"/>
              </p:ext>
            </p:extLst>
          </p:nvPr>
        </p:nvGraphicFramePr>
        <p:xfrm>
          <a:off x="560388" y="1070272"/>
          <a:ext cx="435133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5" name="Equation" r:id="rId5" imgW="2120760" imgH="393480" progId="Equation.3">
                  <p:embed/>
                </p:oleObj>
              </mc:Choice>
              <mc:Fallback>
                <p:oleObj name="Equation" r:id="rId5" imgW="2120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070272"/>
                        <a:ext cx="4351337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462663"/>
              </p:ext>
            </p:extLst>
          </p:nvPr>
        </p:nvGraphicFramePr>
        <p:xfrm>
          <a:off x="622300" y="1644650"/>
          <a:ext cx="20320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6" name="Equation" r:id="rId7" imgW="990360" imgH="393480" progId="Equation.3">
                  <p:embed/>
                </p:oleObj>
              </mc:Choice>
              <mc:Fallback>
                <p:oleObj name="Equation" r:id="rId7" imgW="990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1644650"/>
                        <a:ext cx="2032000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841238"/>
              </p:ext>
            </p:extLst>
          </p:nvPr>
        </p:nvGraphicFramePr>
        <p:xfrm>
          <a:off x="534988" y="2293938"/>
          <a:ext cx="44037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7" name="Equation" r:id="rId9" imgW="2145960" imgH="203040" progId="Equation.3">
                  <p:embed/>
                </p:oleObj>
              </mc:Choice>
              <mc:Fallback>
                <p:oleObj name="Equation" r:id="rId9" imgW="2145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293938"/>
                        <a:ext cx="4403725" cy="327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55576" y="2869232"/>
            <a:ext cx="828092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0" defTabSz="717550">
              <a:buFont typeface="Arial" charset="0"/>
              <a:buNone/>
            </a:pPr>
            <a:r>
              <a:rPr lang="id-ID" sz="2400" dirty="0" smtClean="0"/>
              <a:t>30, 35, 40, 45, 50, 55, 60, 65, 75, 80, 85, 95, 100</a:t>
            </a:r>
            <a:endParaRPr lang="en-US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55576" y="2869232"/>
            <a:ext cx="828092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0" defTabSz="717550">
              <a:buFont typeface="Arial" charset="0"/>
              <a:buNone/>
            </a:pPr>
            <a:r>
              <a:rPr lang="id-ID" sz="2400" dirty="0" smtClean="0">
                <a:solidFill>
                  <a:schemeClr val="bg1"/>
                </a:solidFill>
              </a:rPr>
              <a:t>30, 35, 40, 45, 50, 55, 60, 65, </a:t>
            </a:r>
            <a:r>
              <a:rPr lang="id-ID" sz="2400" dirty="0" smtClean="0">
                <a:solidFill>
                  <a:srgbClr val="0000CC"/>
                </a:solidFill>
              </a:rPr>
              <a:t>75, 80, </a:t>
            </a:r>
            <a:r>
              <a:rPr lang="id-ID" sz="2400" dirty="0" smtClean="0">
                <a:solidFill>
                  <a:schemeClr val="bg1"/>
                </a:solidFill>
              </a:rPr>
              <a:t>85, 95, 100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700941"/>
              </p:ext>
            </p:extLst>
          </p:nvPr>
        </p:nvGraphicFramePr>
        <p:xfrm>
          <a:off x="508000" y="3516313"/>
          <a:ext cx="518318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8" name="Equation" r:id="rId11" imgW="2527200" imgH="393480" progId="Equation.3">
                  <p:embed/>
                </p:oleObj>
              </mc:Choice>
              <mc:Fallback>
                <p:oleObj name="Equation" r:id="rId11" imgW="2527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516313"/>
                        <a:ext cx="5183188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. </a:t>
            </a:r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DESIL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6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323528" y="764705"/>
            <a:ext cx="8496944" cy="1152128"/>
          </a:xfrm>
        </p:spPr>
        <p:txBody>
          <a:bodyPr/>
          <a:lstStyle/>
          <a:p>
            <a:pPr marL="534988" indent="-534988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002060"/>
                </a:solidFill>
              </a:rPr>
              <a:t>Contoh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untuk</a:t>
            </a:r>
            <a:r>
              <a:rPr lang="en-US" sz="2800" dirty="0" smtClean="0">
                <a:solidFill>
                  <a:srgbClr val="002060"/>
                </a:solidFill>
              </a:rPr>
              <a:t> data </a:t>
            </a:r>
            <a:r>
              <a:rPr lang="en-US" sz="2800" dirty="0" err="1" smtClean="0">
                <a:solidFill>
                  <a:srgbClr val="002060"/>
                </a:solidFill>
              </a:rPr>
              <a:t>berkelompok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514350" indent="-514350">
              <a:buFont typeface="Wingdings 2" pitchFamily="18" charset="2"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Tentukanlah</a:t>
            </a:r>
            <a:r>
              <a:rPr lang="en-US" sz="2400" dirty="0" smtClean="0"/>
              <a:t> </a:t>
            </a:r>
            <a:r>
              <a:rPr lang="id-ID" sz="2400" dirty="0" smtClean="0"/>
              <a:t>Desil</a:t>
            </a:r>
            <a:r>
              <a:rPr lang="en-US" sz="2400" dirty="0" smtClean="0"/>
              <a:t> </a:t>
            </a:r>
            <a:r>
              <a:rPr lang="id-ID" sz="2400" dirty="0" smtClean="0"/>
              <a:t>3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id-ID" sz="2400" dirty="0" smtClean="0"/>
              <a:t>7</a:t>
            </a:r>
            <a:endParaRPr lang="en-US" sz="2400" dirty="0" smtClean="0"/>
          </a:p>
          <a:p>
            <a:pPr marL="514350" indent="-514350">
              <a:buFont typeface="Franklin Gothic Book" pitchFamily="34" charset="0"/>
              <a:buAutoNum type="alphaLcParenR"/>
            </a:pPr>
            <a:endParaRPr lang="en-US" dirty="0" smtClean="0"/>
          </a:p>
          <a:p>
            <a:pPr marL="514350" indent="-514350">
              <a:buFont typeface="Wingdings 2" pitchFamily="18" charset="2"/>
              <a:buNone/>
            </a:pPr>
            <a:endParaRPr lang="en-US" dirty="0" smtClean="0"/>
          </a:p>
          <a:p>
            <a:pPr marL="514350" indent="-514350">
              <a:buFont typeface="Wingdings 2" pitchFamily="18" charset="2"/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71600" y="1916832"/>
          <a:ext cx="5791200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/>
                <a:gridCol w="1930400"/>
                <a:gridCol w="193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Kelas</a:t>
                      </a:r>
                      <a:r>
                        <a:rPr lang="en-US" baseline="0" dirty="0" smtClean="0"/>
                        <a:t> (Modal)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Tengah </a:t>
                      </a:r>
                      <a:r>
                        <a:rPr lang="en-US" baseline="0" dirty="0" smtClean="0"/>
                        <a:t> 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Frekuensi</a:t>
                      </a:r>
                      <a:r>
                        <a:rPr lang="en-US" dirty="0" smtClean="0"/>
                        <a:t> (f)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112-120</a:t>
                      </a:r>
                    </a:p>
                    <a:p>
                      <a:pPr algn="ctr"/>
                      <a:r>
                        <a:rPr lang="en-US" dirty="0" smtClean="0"/>
                        <a:t>121-129</a:t>
                      </a:r>
                    </a:p>
                    <a:p>
                      <a:pPr algn="ctr"/>
                      <a:r>
                        <a:rPr lang="en-US" dirty="0" smtClean="0"/>
                        <a:t>130-138</a:t>
                      </a:r>
                    </a:p>
                    <a:p>
                      <a:pPr algn="ctr"/>
                      <a:r>
                        <a:rPr lang="en-US" dirty="0" smtClean="0"/>
                        <a:t>139-147</a:t>
                      </a:r>
                    </a:p>
                    <a:p>
                      <a:pPr algn="ctr"/>
                      <a:r>
                        <a:rPr lang="en-US" dirty="0" smtClean="0"/>
                        <a:t>148-156</a:t>
                      </a:r>
                    </a:p>
                    <a:p>
                      <a:pPr algn="ctr"/>
                      <a:r>
                        <a:rPr lang="en-US" dirty="0" smtClean="0"/>
                        <a:t>157-165</a:t>
                      </a:r>
                    </a:p>
                    <a:p>
                      <a:pPr algn="ctr"/>
                      <a:r>
                        <a:rPr lang="en-US" dirty="0" smtClean="0"/>
                        <a:t>166-174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116</a:t>
                      </a:r>
                    </a:p>
                    <a:p>
                      <a:pPr algn="ctr"/>
                      <a:r>
                        <a:rPr lang="en-US" dirty="0" smtClean="0"/>
                        <a:t>125</a:t>
                      </a:r>
                    </a:p>
                    <a:p>
                      <a:pPr algn="ctr"/>
                      <a:r>
                        <a:rPr lang="en-US" dirty="0" smtClean="0"/>
                        <a:t>134</a:t>
                      </a:r>
                    </a:p>
                    <a:p>
                      <a:pPr algn="ctr"/>
                      <a:r>
                        <a:rPr lang="en-US" dirty="0" smtClean="0"/>
                        <a:t>143</a:t>
                      </a:r>
                    </a:p>
                    <a:p>
                      <a:pPr algn="ctr"/>
                      <a:r>
                        <a:rPr lang="en-US" dirty="0" smtClean="0"/>
                        <a:t>152</a:t>
                      </a:r>
                    </a:p>
                    <a:p>
                      <a:pPr algn="ctr"/>
                      <a:r>
                        <a:rPr lang="en-US" dirty="0" smtClean="0"/>
                        <a:t>161</a:t>
                      </a:r>
                    </a:p>
                    <a:p>
                      <a:pPr algn="ctr"/>
                      <a:r>
                        <a:rPr lang="en-US" dirty="0" smtClean="0"/>
                        <a:t>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</a:p>
                    <a:p>
                      <a:pPr algn="ctr"/>
                      <a:r>
                        <a:rPr lang="en-US" dirty="0" smtClean="0"/>
                        <a:t>5</a:t>
                      </a:r>
                    </a:p>
                    <a:p>
                      <a:pPr algn="ctr"/>
                      <a:r>
                        <a:rPr lang="en-US" dirty="0" smtClean="0"/>
                        <a:t>8</a:t>
                      </a:r>
                    </a:p>
                    <a:p>
                      <a:pPr algn="ctr"/>
                      <a:r>
                        <a:rPr lang="en-US" dirty="0" smtClean="0"/>
                        <a:t>12</a:t>
                      </a:r>
                    </a:p>
                    <a:p>
                      <a:pPr algn="ctr"/>
                      <a:r>
                        <a:rPr lang="en-US" dirty="0" smtClean="0"/>
                        <a:t>5</a:t>
                      </a:r>
                    </a:p>
                    <a:p>
                      <a:pPr algn="ctr"/>
                      <a:r>
                        <a:rPr lang="en-US" dirty="0" smtClean="0"/>
                        <a:t>4</a:t>
                      </a:r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258912"/>
              </p:ext>
            </p:extLst>
          </p:nvPr>
        </p:nvGraphicFramePr>
        <p:xfrm>
          <a:off x="971600" y="1916832"/>
          <a:ext cx="5791200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/>
                <a:gridCol w="1930400"/>
                <a:gridCol w="193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Kelas</a:t>
                      </a:r>
                      <a:r>
                        <a:rPr lang="en-US" baseline="0" dirty="0" smtClean="0"/>
                        <a:t> (Modal)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Tengah </a:t>
                      </a:r>
                      <a:r>
                        <a:rPr lang="en-US" baseline="0" dirty="0" smtClean="0"/>
                        <a:t> (X)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Frekuensi</a:t>
                      </a:r>
                      <a:r>
                        <a:rPr lang="en-US" dirty="0" smtClean="0"/>
                        <a:t> (f)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112-120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121-129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130-138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139-147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148-156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157-165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166-174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116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125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134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143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152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161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170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8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181144"/>
              </p:ext>
            </p:extLst>
          </p:nvPr>
        </p:nvGraphicFramePr>
        <p:xfrm>
          <a:off x="899592" y="4941168"/>
          <a:ext cx="756084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1" name="Equation" r:id="rId3" imgW="3898800" imgH="685800" progId="Equation.3">
                  <p:embed/>
                </p:oleObj>
              </mc:Choice>
              <mc:Fallback>
                <p:oleObj name="Equation" r:id="rId3" imgW="38988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941168"/>
                        <a:ext cx="7560840" cy="12961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. </a:t>
            </a:r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DESIL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574122"/>
              </p:ext>
            </p:extLst>
          </p:nvPr>
        </p:nvGraphicFramePr>
        <p:xfrm>
          <a:off x="467544" y="764704"/>
          <a:ext cx="4608512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0" name="Equation" r:id="rId3" imgW="2450880" imgH="457200" progId="Equation.3">
                  <p:embed/>
                </p:oleObj>
              </mc:Choice>
              <mc:Fallback>
                <p:oleObj name="Equation" r:id="rId3" imgW="2450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764704"/>
                        <a:ext cx="4608512" cy="788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. </a:t>
            </a:r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DESIL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643"/>
              </p:ext>
            </p:extLst>
          </p:nvPr>
        </p:nvGraphicFramePr>
        <p:xfrm>
          <a:off x="484188" y="3068638"/>
          <a:ext cx="3609975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1" name="Equation" r:id="rId5" imgW="1638000" imgH="787320" progId="Equation.3">
                  <p:embed/>
                </p:oleObj>
              </mc:Choice>
              <mc:Fallback>
                <p:oleObj name="Equation" r:id="rId5" imgW="16380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3068638"/>
                        <a:ext cx="3609975" cy="1360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867851"/>
              </p:ext>
            </p:extLst>
          </p:nvPr>
        </p:nvGraphicFramePr>
        <p:xfrm>
          <a:off x="557213" y="1628775"/>
          <a:ext cx="2386012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2" name="Equation" r:id="rId7" imgW="1422360" imgH="787320" progId="Equation.3">
                  <p:embed/>
                </p:oleObj>
              </mc:Choice>
              <mc:Fallback>
                <p:oleObj name="Equation" r:id="rId7" imgW="14223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1628775"/>
                        <a:ext cx="2386012" cy="1320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222151"/>
              </p:ext>
            </p:extLst>
          </p:nvPr>
        </p:nvGraphicFramePr>
        <p:xfrm>
          <a:off x="467544" y="4725144"/>
          <a:ext cx="45069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3" name="Equation" r:id="rId9" imgW="2044440" imgH="431640" progId="Equation.3">
                  <p:embed/>
                </p:oleObj>
              </mc:Choice>
              <mc:Fallback>
                <p:oleObj name="Equation" r:id="rId9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725144"/>
                        <a:ext cx="4506912" cy="746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8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816514"/>
              </p:ext>
            </p:extLst>
          </p:nvPr>
        </p:nvGraphicFramePr>
        <p:xfrm>
          <a:off x="539552" y="765175"/>
          <a:ext cx="504056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0" name="Equation" r:id="rId3" imgW="2793960" imgH="457200" progId="Equation.3">
                  <p:embed/>
                </p:oleObj>
              </mc:Choice>
              <mc:Fallback>
                <p:oleObj name="Equation" r:id="rId3" imgW="2793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765175"/>
                        <a:ext cx="5040560" cy="788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. </a:t>
            </a:r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DESIL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260964"/>
              </p:ext>
            </p:extLst>
          </p:nvPr>
        </p:nvGraphicFramePr>
        <p:xfrm>
          <a:off x="512763" y="3068638"/>
          <a:ext cx="3778250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1" name="Equation" r:id="rId5" imgW="1714320" imgH="787320" progId="Equation.3">
                  <p:embed/>
                </p:oleObj>
              </mc:Choice>
              <mc:Fallback>
                <p:oleObj name="Equation" r:id="rId5" imgW="171432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3068638"/>
                        <a:ext cx="3778250" cy="1360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783990"/>
              </p:ext>
            </p:extLst>
          </p:nvPr>
        </p:nvGraphicFramePr>
        <p:xfrm>
          <a:off x="547688" y="1628775"/>
          <a:ext cx="240665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2" name="Equation" r:id="rId7" imgW="1434960" imgH="787320" progId="Equation.3">
                  <p:embed/>
                </p:oleObj>
              </mc:Choice>
              <mc:Fallback>
                <p:oleObj name="Equation" r:id="rId7" imgW="14349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1628775"/>
                        <a:ext cx="2406650" cy="1320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031493"/>
              </p:ext>
            </p:extLst>
          </p:nvPr>
        </p:nvGraphicFramePr>
        <p:xfrm>
          <a:off x="482600" y="4724400"/>
          <a:ext cx="450691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3" name="Equation" r:id="rId9" imgW="2044440" imgH="431640" progId="Equation.3">
                  <p:embed/>
                </p:oleObj>
              </mc:Choice>
              <mc:Fallback>
                <p:oleObj name="Equation" r:id="rId9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4724400"/>
                        <a:ext cx="4506913" cy="746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787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692696"/>
            <a:ext cx="8496944" cy="5688632"/>
          </a:xfrm>
        </p:spPr>
        <p:txBody>
          <a:bodyPr/>
          <a:lstStyle/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id-ID" sz="2600" b="1" dirty="0" smtClean="0">
                <a:solidFill>
                  <a:srgbClr val="002060"/>
                </a:solidFill>
              </a:rPr>
              <a:t>Presentil </a:t>
            </a:r>
            <a:r>
              <a:rPr lang="id-ID" sz="2600" dirty="0" smtClean="0"/>
              <a:t>Merupakan sekelompok data yang dibagi menjadi 100 bagian yang sama banyak,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id-ID" sz="2600" dirty="0" smtClean="0"/>
              <a:t>99</a:t>
            </a:r>
            <a:r>
              <a:rPr lang="en-US" sz="2600" dirty="0" smtClean="0"/>
              <a:t> </a:t>
            </a:r>
            <a:r>
              <a:rPr lang="en-US" sz="2600" dirty="0" err="1"/>
              <a:t>bilangan</a:t>
            </a:r>
            <a:r>
              <a:rPr lang="en-US" sz="2600" dirty="0"/>
              <a:t> </a:t>
            </a:r>
            <a:r>
              <a:rPr lang="en-US" sz="2600" dirty="0" err="1"/>
              <a:t>pembagi</a:t>
            </a:r>
            <a:r>
              <a:rPr lang="en-US" sz="2600" dirty="0"/>
              <a:t> </a:t>
            </a:r>
            <a:r>
              <a:rPr lang="id-ID" sz="2600" dirty="0" smtClean="0"/>
              <a:t>disebut nilai Presentil (P) </a:t>
            </a:r>
            <a:r>
              <a:rPr lang="en-US" sz="2600" dirty="0" err="1" smtClean="0"/>
              <a:t>yaitu</a:t>
            </a:r>
            <a:r>
              <a:rPr lang="en-US" sz="2600" dirty="0" smtClean="0"/>
              <a:t> </a:t>
            </a:r>
            <a:r>
              <a:rPr lang="id-ID" sz="2600" i="1" dirty="0">
                <a:solidFill>
                  <a:srgbClr val="002060"/>
                </a:solidFill>
              </a:rPr>
              <a:t>P</a:t>
            </a:r>
            <a:r>
              <a:rPr lang="id-ID" sz="2600" i="1" baseline="-25000" dirty="0" smtClean="0">
                <a:solidFill>
                  <a:srgbClr val="002060"/>
                </a:solidFill>
              </a:rPr>
              <a:t>1</a:t>
            </a:r>
            <a:r>
              <a:rPr lang="id-ID" sz="2600" i="1" dirty="0" smtClean="0">
                <a:solidFill>
                  <a:srgbClr val="002060"/>
                </a:solidFill>
              </a:rPr>
              <a:t>, P</a:t>
            </a:r>
            <a:r>
              <a:rPr lang="id-ID" sz="2600" i="1" baseline="-25000" dirty="0" smtClean="0">
                <a:solidFill>
                  <a:srgbClr val="002060"/>
                </a:solidFill>
              </a:rPr>
              <a:t>2</a:t>
            </a:r>
            <a:r>
              <a:rPr lang="id-ID" sz="2600" i="1" dirty="0" smtClean="0">
                <a:solidFill>
                  <a:srgbClr val="002060"/>
                </a:solidFill>
              </a:rPr>
              <a:t>, P</a:t>
            </a:r>
            <a:r>
              <a:rPr lang="id-ID" sz="2600" i="1" baseline="-25000" dirty="0" smtClean="0">
                <a:solidFill>
                  <a:srgbClr val="002060"/>
                </a:solidFill>
              </a:rPr>
              <a:t>3</a:t>
            </a:r>
            <a:r>
              <a:rPr lang="id-ID" sz="2600" i="1" dirty="0" smtClean="0">
                <a:solidFill>
                  <a:srgbClr val="002060"/>
                </a:solidFill>
              </a:rPr>
              <a:t>,.....,P</a:t>
            </a:r>
            <a:r>
              <a:rPr lang="id-ID" sz="2600" i="1" baseline="-25000" dirty="0" smtClean="0">
                <a:solidFill>
                  <a:srgbClr val="002060"/>
                </a:solidFill>
              </a:rPr>
              <a:t>99</a:t>
            </a:r>
            <a:endParaRPr lang="en-US" sz="2600" baseline="-25000" dirty="0">
              <a:solidFill>
                <a:srgbClr val="002060"/>
              </a:solidFill>
            </a:endParaRPr>
          </a:p>
          <a:p>
            <a:pPr marL="457200" lvl="1" indent="-457200">
              <a:buFont typeface="Wingdings" panose="05000000000000000000" pitchFamily="2" charset="2"/>
              <a:buChar char="ü"/>
            </a:pPr>
            <a:endParaRPr lang="en-US" sz="2600" dirty="0" smtClean="0">
              <a:solidFill>
                <a:srgbClr val="002060"/>
              </a:solidFill>
            </a:endParaRP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id-ID" sz="2600" dirty="0" smtClean="0">
                <a:solidFill>
                  <a:srgbClr val="002060"/>
                </a:solidFill>
              </a:rPr>
              <a:t>Untuk</a:t>
            </a:r>
            <a:r>
              <a:rPr lang="en-US" sz="2600" dirty="0" smtClean="0">
                <a:solidFill>
                  <a:srgbClr val="002060"/>
                </a:solidFill>
              </a:rPr>
              <a:t> data </a:t>
            </a:r>
            <a:r>
              <a:rPr lang="en-US" sz="2600" dirty="0" err="1" smtClean="0">
                <a:solidFill>
                  <a:srgbClr val="002060"/>
                </a:solidFill>
              </a:rPr>
              <a:t>tidak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berkelompok</a:t>
            </a:r>
            <a:r>
              <a:rPr lang="en-US" sz="2600" dirty="0" smtClean="0">
                <a:solidFill>
                  <a:srgbClr val="002060"/>
                </a:solidFill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</a:rPr>
              <a:t>maka</a:t>
            </a:r>
            <a:r>
              <a:rPr lang="en-US" sz="2600" dirty="0" smtClean="0">
                <a:solidFill>
                  <a:srgbClr val="002060"/>
                </a:solidFill>
              </a:rPr>
              <a:t>:</a:t>
            </a:r>
          </a:p>
          <a:p>
            <a:pPr lvl="1"/>
            <a:endParaRPr lang="id-ID" sz="2600" dirty="0" smtClean="0"/>
          </a:p>
          <a:p>
            <a:pPr lvl="1"/>
            <a:endParaRPr lang="en-US" sz="2600" dirty="0" smtClean="0"/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id-ID" sz="2600" dirty="0" smtClean="0">
                <a:solidFill>
                  <a:srgbClr val="002060"/>
                </a:solidFill>
              </a:rPr>
              <a:t>Untuk</a:t>
            </a:r>
            <a:r>
              <a:rPr lang="en-US" sz="2600" dirty="0" smtClean="0">
                <a:solidFill>
                  <a:srgbClr val="002060"/>
                </a:solidFill>
              </a:rPr>
              <a:t> data </a:t>
            </a:r>
            <a:r>
              <a:rPr lang="en-US" sz="2600" dirty="0" err="1" smtClean="0">
                <a:solidFill>
                  <a:srgbClr val="002060"/>
                </a:solidFill>
              </a:rPr>
              <a:t>berkelompok</a:t>
            </a:r>
            <a:r>
              <a:rPr lang="en-US" sz="2600" dirty="0" smtClean="0">
                <a:solidFill>
                  <a:srgbClr val="002060"/>
                </a:solidFill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</a:rPr>
              <a:t>maka</a:t>
            </a:r>
            <a:r>
              <a:rPr lang="en-US" sz="2600" dirty="0" smtClean="0">
                <a:solidFill>
                  <a:srgbClr val="002060"/>
                </a:solidFill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600" dirty="0" smtClean="0"/>
              <a:t>			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532440" cy="620688"/>
          </a:xfrm>
        </p:spPr>
        <p:txBody>
          <a:bodyPr/>
          <a:lstStyle/>
          <a:p>
            <a:pPr algn="l"/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3</a:t>
            </a:r>
            <a:r>
              <a:rPr lang="en-US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. </a:t>
            </a:r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PRESENTIL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208755"/>
              </p:ext>
            </p:extLst>
          </p:nvPr>
        </p:nvGraphicFramePr>
        <p:xfrm>
          <a:off x="860425" y="3500438"/>
          <a:ext cx="5494338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9" name="Equation" r:id="rId3" imgW="2666880" imgH="393480" progId="Equation.3">
                  <p:embed/>
                </p:oleObj>
              </mc:Choice>
              <mc:Fallback>
                <p:oleObj name="Equation" r:id="rId3" imgW="266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3500438"/>
                        <a:ext cx="5494338" cy="725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436539"/>
              </p:ext>
            </p:extLst>
          </p:nvPr>
        </p:nvGraphicFramePr>
        <p:xfrm>
          <a:off x="577850" y="4797425"/>
          <a:ext cx="3921125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0" name="Equation" r:id="rId5" imgW="2336760" imgH="787320" progId="Equation.3">
                  <p:embed/>
                </p:oleObj>
              </mc:Choice>
              <mc:Fallback>
                <p:oleObj name="Equation" r:id="rId5" imgW="23367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4797425"/>
                        <a:ext cx="3921125" cy="1322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549024"/>
              </p:ext>
            </p:extLst>
          </p:nvPr>
        </p:nvGraphicFramePr>
        <p:xfrm>
          <a:off x="5220072" y="4591693"/>
          <a:ext cx="3768228" cy="2266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1" name="Equation" r:id="rId7" imgW="2158920" imgH="1371600" progId="Equation.3">
                  <p:embed/>
                </p:oleObj>
              </mc:Choice>
              <mc:Fallback>
                <p:oleObj name="Equation" r:id="rId7" imgW="215892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591693"/>
                        <a:ext cx="3768228" cy="226630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1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395537" y="620689"/>
            <a:ext cx="8352927" cy="3456384"/>
          </a:xfrm>
        </p:spPr>
        <p:txBody>
          <a:bodyPr/>
          <a:lstStyle/>
          <a:p>
            <a:pPr marL="534988" indent="-534988">
              <a:buFont typeface="Wingdings" panose="05000000000000000000" pitchFamily="2" charset="2"/>
              <a:buChar char="q"/>
            </a:pP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data </a:t>
            </a:r>
            <a:r>
              <a:rPr lang="en-US" sz="2400" dirty="0" err="1" smtClean="0"/>
              <a:t>tak</a:t>
            </a:r>
            <a:r>
              <a:rPr lang="en-US" sz="2400" dirty="0" smtClean="0"/>
              <a:t> </a:t>
            </a:r>
            <a:r>
              <a:rPr lang="en-US" sz="2400" dirty="0" err="1" smtClean="0"/>
              <a:t>berkelompok</a:t>
            </a:r>
            <a:r>
              <a:rPr lang="en-US" sz="2400" dirty="0" smtClean="0"/>
              <a:t>:</a:t>
            </a:r>
          </a:p>
          <a:p>
            <a:pPr marL="457200" lvl="1" indent="0">
              <a:buNone/>
            </a:pPr>
            <a:r>
              <a:rPr lang="en-US" sz="2400" dirty="0" err="1" smtClean="0"/>
              <a:t>Tentukanlah</a:t>
            </a:r>
            <a:r>
              <a:rPr lang="en-US" sz="2400" dirty="0" smtClean="0"/>
              <a:t> </a:t>
            </a:r>
            <a:r>
              <a:rPr lang="id-ID" sz="2400" dirty="0" smtClean="0"/>
              <a:t>presentil ke</a:t>
            </a:r>
            <a:r>
              <a:rPr lang="en-US" sz="2400" dirty="0" smtClean="0"/>
              <a:t> </a:t>
            </a:r>
            <a:r>
              <a:rPr lang="id-ID" sz="2400" dirty="0" smtClean="0"/>
              <a:t> 9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id-ID" sz="2400" dirty="0" smtClean="0"/>
              <a:t>11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data </a:t>
            </a:r>
            <a:r>
              <a:rPr lang="en-US" sz="2400" dirty="0" err="1" smtClean="0"/>
              <a:t>upah</a:t>
            </a:r>
            <a:r>
              <a:rPr lang="en-US" sz="2400" dirty="0" smtClean="0"/>
              <a:t> </a:t>
            </a:r>
            <a:r>
              <a:rPr lang="en-US" sz="2400" dirty="0" err="1" smtClean="0"/>
              <a:t>bulanan</a:t>
            </a:r>
            <a:r>
              <a:rPr lang="en-US" sz="2400" dirty="0" smtClean="0"/>
              <a:t> 13 </a:t>
            </a:r>
            <a:r>
              <a:rPr lang="en-US" sz="2400" dirty="0" err="1" smtClean="0"/>
              <a:t>karyawan</a:t>
            </a:r>
            <a:r>
              <a:rPr lang="en-US" sz="2400" dirty="0" smtClean="0"/>
              <a:t> (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ribuan</a:t>
            </a:r>
            <a:r>
              <a:rPr lang="en-US" sz="2400" dirty="0" smtClean="0"/>
              <a:t> rupiah)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!</a:t>
            </a:r>
          </a:p>
          <a:p>
            <a:pPr marL="457200" lvl="1" indent="0">
              <a:buNone/>
            </a:pPr>
            <a:r>
              <a:rPr lang="en-US" sz="2400" dirty="0" smtClean="0"/>
              <a:t>40, 30, 50, 65, 45, 55, 7</a:t>
            </a:r>
            <a:r>
              <a:rPr lang="id-ID" sz="2400" dirty="0"/>
              <a:t>5</a:t>
            </a:r>
            <a:r>
              <a:rPr lang="en-US" sz="2400" dirty="0" smtClean="0"/>
              <a:t>, 60, 80, 35, 85, 95, 100</a:t>
            </a:r>
            <a:endParaRPr lang="id-ID" sz="2400" dirty="0" smtClean="0"/>
          </a:p>
          <a:p>
            <a:pPr marL="0" lvl="1" indent="0">
              <a:buNone/>
            </a:pPr>
            <a:r>
              <a:rPr lang="id-ID" sz="2600" dirty="0">
                <a:solidFill>
                  <a:srgbClr val="002060"/>
                </a:solidFill>
              </a:rPr>
              <a:t>Penyelesaian;</a:t>
            </a:r>
            <a:endParaRPr lang="en-US" sz="26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d-ID" sz="2400" dirty="0"/>
              <a:t>Urutkan data</a:t>
            </a:r>
          </a:p>
          <a:p>
            <a:pPr marL="365125" indent="0" defTabSz="717550">
              <a:buNone/>
            </a:pPr>
            <a:r>
              <a:rPr lang="id-ID" sz="2400" dirty="0"/>
              <a:t>30, 35, 40, 45, 50, 55, 60, 65, 75, 80, 85, 95, </a:t>
            </a:r>
            <a:r>
              <a:rPr lang="id-ID" sz="2400" dirty="0" smtClean="0"/>
              <a:t>100</a:t>
            </a:r>
            <a:endParaRPr lang="en-US" sz="2600" dirty="0" smtClean="0"/>
          </a:p>
          <a:p>
            <a:endParaRPr lang="en-US" dirty="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473373"/>
              </p:ext>
            </p:extLst>
          </p:nvPr>
        </p:nvGraphicFramePr>
        <p:xfrm>
          <a:off x="793750" y="3783013"/>
          <a:ext cx="4748213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2" name="Equation" r:id="rId3" imgW="2666880" imgH="634680" progId="Equation.3">
                  <p:embed/>
                </p:oleObj>
              </mc:Choice>
              <mc:Fallback>
                <p:oleObj name="Equation" r:id="rId3" imgW="26668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3783013"/>
                        <a:ext cx="4748213" cy="1301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3</a:t>
            </a:r>
            <a:r>
              <a:rPr lang="en-US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. </a:t>
            </a:r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PRESENTIL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764704"/>
            <a:ext cx="8496944" cy="5688632"/>
          </a:xfrm>
        </p:spPr>
        <p:txBody>
          <a:bodyPr/>
          <a:lstStyle/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id-ID" sz="2600" b="1" dirty="0" smtClean="0">
                <a:solidFill>
                  <a:srgbClr val="002060"/>
                </a:solidFill>
              </a:rPr>
              <a:t>Kuartil</a:t>
            </a:r>
            <a:r>
              <a:rPr lang="id-ID" sz="2600" dirty="0" smtClean="0"/>
              <a:t> Merupakan Perluasan </a:t>
            </a:r>
            <a:r>
              <a:rPr lang="en-US" sz="2600" dirty="0" err="1" smtClean="0"/>
              <a:t>Konsep</a:t>
            </a:r>
            <a:r>
              <a:rPr lang="en-US" sz="2600" dirty="0" smtClean="0"/>
              <a:t> median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membagi</a:t>
            </a:r>
            <a:r>
              <a:rPr lang="en-US" sz="2600" dirty="0" smtClean="0"/>
              <a:t> data yang </a:t>
            </a:r>
            <a:r>
              <a:rPr lang="en-US" sz="2600" dirty="0" err="1" smtClean="0"/>
              <a:t>telah</a:t>
            </a:r>
            <a:r>
              <a:rPr lang="en-US" sz="2600" dirty="0" smtClean="0"/>
              <a:t> </a:t>
            </a:r>
            <a:r>
              <a:rPr lang="en-US" sz="2600" dirty="0" err="1" smtClean="0"/>
              <a:t>terurut</a:t>
            </a:r>
            <a:r>
              <a:rPr lang="en-US" sz="2600" dirty="0" smtClean="0"/>
              <a:t> </a:t>
            </a:r>
            <a:r>
              <a:rPr lang="en-US" sz="2600" dirty="0" err="1" smtClean="0"/>
              <a:t>menjadi</a:t>
            </a:r>
            <a:r>
              <a:rPr lang="en-US" sz="2600" dirty="0" smtClean="0"/>
              <a:t> </a:t>
            </a:r>
            <a:r>
              <a:rPr lang="en-US" sz="2600" dirty="0" err="1" smtClean="0"/>
              <a:t>empat</a:t>
            </a:r>
            <a:r>
              <a:rPr lang="en-US" sz="2600" dirty="0" smtClean="0"/>
              <a:t> </a:t>
            </a:r>
            <a:r>
              <a:rPr lang="en-US" sz="2600" dirty="0" err="1" smtClean="0"/>
              <a:t>bagian</a:t>
            </a:r>
            <a:r>
              <a:rPr lang="en-US" sz="2600" dirty="0" smtClean="0"/>
              <a:t> </a:t>
            </a:r>
            <a:r>
              <a:rPr lang="en-US" sz="2600" dirty="0" err="1" smtClean="0"/>
              <a:t>sama</a:t>
            </a:r>
            <a:r>
              <a:rPr lang="en-US" sz="2600" dirty="0" smtClean="0"/>
              <a:t> </a:t>
            </a:r>
            <a:r>
              <a:rPr lang="en-US" sz="2600" dirty="0" err="1" smtClean="0"/>
              <a:t>banyak</a:t>
            </a:r>
            <a:r>
              <a:rPr lang="en-US" sz="2600" dirty="0" smtClean="0"/>
              <a:t>,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tiga</a:t>
            </a:r>
            <a:r>
              <a:rPr lang="en-US" sz="2600" dirty="0" smtClean="0"/>
              <a:t> </a:t>
            </a:r>
            <a:r>
              <a:rPr lang="en-US" sz="2600" dirty="0" err="1" smtClean="0"/>
              <a:t>bilangan</a:t>
            </a:r>
            <a:r>
              <a:rPr lang="en-US" sz="2600" dirty="0" smtClean="0"/>
              <a:t> </a:t>
            </a:r>
            <a:r>
              <a:rPr lang="en-US" sz="2600" dirty="0" err="1" smtClean="0"/>
              <a:t>pembagi</a:t>
            </a:r>
            <a:r>
              <a:rPr lang="en-US" sz="2600" dirty="0" smtClean="0"/>
              <a:t> </a:t>
            </a:r>
            <a:r>
              <a:rPr lang="en-US" sz="2600" dirty="0" err="1" smtClean="0"/>
              <a:t>yaitu</a:t>
            </a:r>
            <a:r>
              <a:rPr lang="en-US" sz="2600" dirty="0" smtClean="0"/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kuartil</a:t>
            </a:r>
            <a:r>
              <a:rPr lang="id-ID" sz="2600" i="1" dirty="0" smtClean="0">
                <a:solidFill>
                  <a:srgbClr val="002060"/>
                </a:solidFill>
              </a:rPr>
              <a:t> pertama</a:t>
            </a:r>
            <a:r>
              <a:rPr lang="en-US" sz="2600" dirty="0" smtClean="0">
                <a:solidFill>
                  <a:srgbClr val="002060"/>
                </a:solidFill>
              </a:rPr>
              <a:t> (Q</a:t>
            </a:r>
            <a:r>
              <a:rPr lang="en-US" sz="2600" baseline="-25000" dirty="0" smtClean="0">
                <a:solidFill>
                  <a:srgbClr val="002060"/>
                </a:solidFill>
              </a:rPr>
              <a:t>1</a:t>
            </a:r>
            <a:r>
              <a:rPr lang="id-ID" sz="2600" dirty="0" smtClean="0">
                <a:solidFill>
                  <a:srgbClr val="002060"/>
                </a:solidFill>
              </a:rPr>
              <a:t>), </a:t>
            </a:r>
            <a:r>
              <a:rPr lang="id-ID" sz="2600" i="1" dirty="0" smtClean="0">
                <a:solidFill>
                  <a:srgbClr val="002060"/>
                </a:solidFill>
              </a:rPr>
              <a:t>kuartik kedua</a:t>
            </a:r>
            <a:r>
              <a:rPr lang="id-ID" sz="2600" dirty="0" smtClean="0">
                <a:solidFill>
                  <a:srgbClr val="002060"/>
                </a:solidFill>
              </a:rPr>
              <a:t> (</a:t>
            </a:r>
            <a:r>
              <a:rPr lang="en-US" sz="2600" dirty="0" smtClean="0">
                <a:solidFill>
                  <a:srgbClr val="002060"/>
                </a:solidFill>
              </a:rPr>
              <a:t>Q</a:t>
            </a:r>
            <a:r>
              <a:rPr lang="en-US" sz="2600" baseline="-25000" dirty="0" smtClean="0">
                <a:solidFill>
                  <a:srgbClr val="002060"/>
                </a:solidFill>
              </a:rPr>
              <a:t>2</a:t>
            </a:r>
            <a:r>
              <a:rPr lang="id-ID" sz="2600" dirty="0" smtClean="0">
                <a:solidFill>
                  <a:srgbClr val="002060"/>
                </a:solidFill>
              </a:rPr>
              <a:t>) dan </a:t>
            </a:r>
            <a:r>
              <a:rPr lang="id-ID" sz="2600" i="1" dirty="0" smtClean="0">
                <a:solidFill>
                  <a:srgbClr val="002060"/>
                </a:solidFill>
              </a:rPr>
              <a:t>kuartil ketiga</a:t>
            </a:r>
            <a:r>
              <a:rPr lang="id-ID" sz="2600" dirty="0" smtClean="0">
                <a:solidFill>
                  <a:srgbClr val="002060"/>
                </a:solidFill>
              </a:rPr>
              <a:t> (</a:t>
            </a:r>
            <a:r>
              <a:rPr lang="en-US" sz="2600" dirty="0" smtClean="0">
                <a:solidFill>
                  <a:srgbClr val="002060"/>
                </a:solidFill>
              </a:rPr>
              <a:t>Q</a:t>
            </a:r>
            <a:r>
              <a:rPr lang="en-US" sz="2600" baseline="-25000" dirty="0" smtClean="0">
                <a:solidFill>
                  <a:srgbClr val="002060"/>
                </a:solidFill>
              </a:rPr>
              <a:t>3</a:t>
            </a:r>
            <a:r>
              <a:rPr lang="en-US" sz="2600" dirty="0" smtClean="0">
                <a:solidFill>
                  <a:srgbClr val="002060"/>
                </a:solidFill>
              </a:rPr>
              <a:t>)</a:t>
            </a: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id-ID" sz="2600" dirty="0" smtClean="0">
                <a:solidFill>
                  <a:srgbClr val="002060"/>
                </a:solidFill>
              </a:rPr>
              <a:t>Untuk</a:t>
            </a:r>
            <a:r>
              <a:rPr lang="en-US" sz="2600" dirty="0" smtClean="0">
                <a:solidFill>
                  <a:srgbClr val="002060"/>
                </a:solidFill>
              </a:rPr>
              <a:t> data </a:t>
            </a:r>
            <a:r>
              <a:rPr lang="en-US" sz="2600" dirty="0" err="1" smtClean="0">
                <a:solidFill>
                  <a:srgbClr val="002060"/>
                </a:solidFill>
              </a:rPr>
              <a:t>tidak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berkelompok</a:t>
            </a:r>
            <a:r>
              <a:rPr lang="en-US" sz="2600" dirty="0" smtClean="0">
                <a:solidFill>
                  <a:srgbClr val="002060"/>
                </a:solidFill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</a:rPr>
              <a:t>maka</a:t>
            </a:r>
            <a:r>
              <a:rPr lang="en-US" sz="2600" dirty="0" smtClean="0">
                <a:solidFill>
                  <a:srgbClr val="002060"/>
                </a:solidFill>
              </a:rPr>
              <a:t>:</a:t>
            </a:r>
          </a:p>
          <a:p>
            <a:pPr lvl="1"/>
            <a:endParaRPr lang="id-ID" sz="2600" dirty="0" smtClean="0"/>
          </a:p>
          <a:p>
            <a:pPr lvl="1"/>
            <a:endParaRPr lang="en-US" sz="2600" dirty="0" smtClean="0"/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id-ID" sz="2600" dirty="0" smtClean="0">
                <a:solidFill>
                  <a:srgbClr val="002060"/>
                </a:solidFill>
              </a:rPr>
              <a:t>Untuk</a:t>
            </a:r>
            <a:r>
              <a:rPr lang="en-US" sz="2600" dirty="0" smtClean="0">
                <a:solidFill>
                  <a:srgbClr val="002060"/>
                </a:solidFill>
              </a:rPr>
              <a:t> data </a:t>
            </a:r>
            <a:r>
              <a:rPr lang="en-US" sz="2600" dirty="0" err="1" smtClean="0">
                <a:solidFill>
                  <a:srgbClr val="002060"/>
                </a:solidFill>
              </a:rPr>
              <a:t>berkelompok</a:t>
            </a:r>
            <a:r>
              <a:rPr lang="en-US" sz="2600" dirty="0" smtClean="0">
                <a:solidFill>
                  <a:srgbClr val="002060"/>
                </a:solidFill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</a:rPr>
              <a:t>maka</a:t>
            </a:r>
            <a:r>
              <a:rPr lang="en-US" sz="2600" dirty="0" smtClean="0">
                <a:solidFill>
                  <a:srgbClr val="002060"/>
                </a:solidFill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600" dirty="0" smtClean="0"/>
              <a:t>			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532440" cy="62068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1. </a:t>
            </a:r>
            <a:r>
              <a:rPr lang="en-US" b="1" dirty="0" err="1" smtClean="0">
                <a:solidFill>
                  <a:srgbClr val="FFFF00"/>
                </a:solidFill>
                <a:latin typeface="Castellar" panose="020A0402060406010301" pitchFamily="18" charset="0"/>
              </a:rPr>
              <a:t>Kuartil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922925"/>
              </p:ext>
            </p:extLst>
          </p:nvPr>
        </p:nvGraphicFramePr>
        <p:xfrm>
          <a:off x="1033609" y="2992392"/>
          <a:ext cx="4865022" cy="724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0" name="Equation" r:id="rId3" imgW="2361960" imgH="393480" progId="Equation.3">
                  <p:embed/>
                </p:oleObj>
              </mc:Choice>
              <mc:Fallback>
                <p:oleObj name="Equation" r:id="rId3" imgW="236196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609" y="2992392"/>
                        <a:ext cx="4865022" cy="7246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47467"/>
              </p:ext>
            </p:extLst>
          </p:nvPr>
        </p:nvGraphicFramePr>
        <p:xfrm>
          <a:off x="844167" y="4483670"/>
          <a:ext cx="3240038" cy="1321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1" name="Equation" r:id="rId5" imgW="1930320" imgH="787320" progId="Equation.3">
                  <p:embed/>
                </p:oleObj>
              </mc:Choice>
              <mc:Fallback>
                <p:oleObj name="Equation" r:id="rId5" imgW="1930320" imgH="7873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167" y="4483670"/>
                        <a:ext cx="3240038" cy="13215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326566"/>
              </p:ext>
            </p:extLst>
          </p:nvPr>
        </p:nvGraphicFramePr>
        <p:xfrm>
          <a:off x="4476180" y="4365104"/>
          <a:ext cx="3768228" cy="2266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2" name="Equation" r:id="rId7" imgW="2158920" imgH="1371600" progId="Equation.3">
                  <p:embed/>
                </p:oleObj>
              </mc:Choice>
              <mc:Fallback>
                <p:oleObj name="Equation" r:id="rId7" imgW="2158920" imgH="1371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180" y="4365104"/>
                        <a:ext cx="3768228" cy="226630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022098"/>
              </p:ext>
            </p:extLst>
          </p:nvPr>
        </p:nvGraphicFramePr>
        <p:xfrm>
          <a:off x="617538" y="836613"/>
          <a:ext cx="440531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6" name="Equation" r:id="rId3" imgW="2145960" imgH="228600" progId="Equation.3">
                  <p:embed/>
                </p:oleObj>
              </mc:Choice>
              <mc:Fallback>
                <p:oleObj name="Equation" r:id="rId3" imgW="2145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836613"/>
                        <a:ext cx="4405312" cy="366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025334"/>
              </p:ext>
            </p:extLst>
          </p:nvPr>
        </p:nvGraphicFramePr>
        <p:xfrm>
          <a:off x="596652" y="4508500"/>
          <a:ext cx="35433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7" name="Equation" r:id="rId5" imgW="1726920" imgH="393480" progId="Equation.3">
                  <p:embed/>
                </p:oleObj>
              </mc:Choice>
              <mc:Fallback>
                <p:oleObj name="Equation" r:id="rId5" imgW="1726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652" y="4508500"/>
                        <a:ext cx="3543300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277049"/>
              </p:ext>
            </p:extLst>
          </p:nvPr>
        </p:nvGraphicFramePr>
        <p:xfrm>
          <a:off x="633413" y="1341438"/>
          <a:ext cx="44037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8" name="Equation" r:id="rId7" imgW="2145960" imgH="393480" progId="Equation.3">
                  <p:embed/>
                </p:oleObj>
              </mc:Choice>
              <mc:Fallback>
                <p:oleObj name="Equation" r:id="rId7" imgW="2145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341438"/>
                        <a:ext cx="4403725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918407"/>
              </p:ext>
            </p:extLst>
          </p:nvPr>
        </p:nvGraphicFramePr>
        <p:xfrm>
          <a:off x="569913" y="1916113"/>
          <a:ext cx="21367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9" name="Equation" r:id="rId9" imgW="1041120" imgH="393480" progId="Equation.3">
                  <p:embed/>
                </p:oleObj>
              </mc:Choice>
              <mc:Fallback>
                <p:oleObj name="Equation" r:id="rId9" imgW="1041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1916113"/>
                        <a:ext cx="2136775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996247"/>
              </p:ext>
            </p:extLst>
          </p:nvPr>
        </p:nvGraphicFramePr>
        <p:xfrm>
          <a:off x="613469" y="2565400"/>
          <a:ext cx="42465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0" name="Equation" r:id="rId11" imgW="2070000" imgH="203040" progId="Equation.3">
                  <p:embed/>
                </p:oleObj>
              </mc:Choice>
              <mc:Fallback>
                <p:oleObj name="Equation" r:id="rId11" imgW="2070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69" y="2565400"/>
                        <a:ext cx="4246563" cy="327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55576" y="3140968"/>
            <a:ext cx="828092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0" defTabSz="717550">
              <a:buFont typeface="Arial" charset="0"/>
              <a:buNone/>
            </a:pPr>
            <a:r>
              <a:rPr lang="id-ID" sz="2400" dirty="0" smtClean="0"/>
              <a:t>30, 35, 40, 45, 50, 55, 60, 65, 75, 80, 85, 95, 100</a:t>
            </a:r>
            <a:endParaRPr lang="en-US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55576" y="3140968"/>
            <a:ext cx="828092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0" defTabSz="717550">
              <a:buFont typeface="Arial" charset="0"/>
              <a:buNone/>
            </a:pPr>
            <a:r>
              <a:rPr lang="id-ID" sz="2400" dirty="0" smtClean="0">
                <a:solidFill>
                  <a:srgbClr val="0000CC"/>
                </a:solidFill>
              </a:rPr>
              <a:t>30, 35, </a:t>
            </a:r>
            <a:r>
              <a:rPr lang="id-ID" sz="2400" dirty="0" smtClean="0">
                <a:solidFill>
                  <a:schemeClr val="bg1"/>
                </a:solidFill>
              </a:rPr>
              <a:t>40, 45, 50, 55, 60, 65, 75, 80, 85, 95, 100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415180"/>
              </p:ext>
            </p:extLst>
          </p:nvPr>
        </p:nvGraphicFramePr>
        <p:xfrm>
          <a:off x="591740" y="3789363"/>
          <a:ext cx="513238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1" name="Equation" r:id="rId13" imgW="2501640" imgH="393480" progId="Equation.3">
                  <p:embed/>
                </p:oleObj>
              </mc:Choice>
              <mc:Fallback>
                <p:oleObj name="Equation" r:id="rId13" imgW="2501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740" y="3789363"/>
                        <a:ext cx="5132388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3</a:t>
            </a:r>
            <a:r>
              <a:rPr lang="en-US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. </a:t>
            </a:r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PRESENTIL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59944"/>
              </p:ext>
            </p:extLst>
          </p:nvPr>
        </p:nvGraphicFramePr>
        <p:xfrm>
          <a:off x="571500" y="4291013"/>
          <a:ext cx="35941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7" name="Equation" r:id="rId3" imgW="1752480" imgH="393480" progId="Equation.3">
                  <p:embed/>
                </p:oleObj>
              </mc:Choice>
              <mc:Fallback>
                <p:oleObj name="Equation" r:id="rId3" imgW="1752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291013"/>
                        <a:ext cx="3594100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900524"/>
              </p:ext>
            </p:extLst>
          </p:nvPr>
        </p:nvGraphicFramePr>
        <p:xfrm>
          <a:off x="542925" y="1125538"/>
          <a:ext cx="45847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8" name="Equation" r:id="rId5" imgW="2234880" imgH="393480" progId="Equation.3">
                  <p:embed/>
                </p:oleObj>
              </mc:Choice>
              <mc:Fallback>
                <p:oleObj name="Equation" r:id="rId5" imgW="2234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1125538"/>
                        <a:ext cx="4584700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624979"/>
              </p:ext>
            </p:extLst>
          </p:nvPr>
        </p:nvGraphicFramePr>
        <p:xfrm>
          <a:off x="569913" y="1699419"/>
          <a:ext cx="21367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9" name="Equation" r:id="rId7" imgW="1041120" imgH="393480" progId="Equation.3">
                  <p:embed/>
                </p:oleObj>
              </mc:Choice>
              <mc:Fallback>
                <p:oleObj name="Equation" r:id="rId7" imgW="1041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1699419"/>
                        <a:ext cx="2136775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255780"/>
              </p:ext>
            </p:extLst>
          </p:nvPr>
        </p:nvGraphicFramePr>
        <p:xfrm>
          <a:off x="613469" y="2348706"/>
          <a:ext cx="42465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0" name="Equation" r:id="rId9" imgW="2070000" imgH="203040" progId="Equation.3">
                  <p:embed/>
                </p:oleObj>
              </mc:Choice>
              <mc:Fallback>
                <p:oleObj name="Equation" r:id="rId9" imgW="2070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69" y="2348706"/>
                        <a:ext cx="4246563" cy="327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55576" y="2924274"/>
            <a:ext cx="828092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0" defTabSz="717550">
              <a:buFont typeface="Arial" charset="0"/>
              <a:buNone/>
            </a:pPr>
            <a:r>
              <a:rPr lang="id-ID" sz="2400" dirty="0" smtClean="0"/>
              <a:t>30, 35, 40, 45, 50, 55, 60, 65, 75, 80, 85, 95, 100</a:t>
            </a:r>
            <a:endParaRPr lang="en-US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55576" y="2924274"/>
            <a:ext cx="828092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0" defTabSz="717550">
              <a:buFont typeface="Arial" charset="0"/>
              <a:buNone/>
            </a:pPr>
            <a:r>
              <a:rPr lang="id-ID" sz="2400" dirty="0" smtClean="0">
                <a:solidFill>
                  <a:srgbClr val="0000CC"/>
                </a:solidFill>
              </a:rPr>
              <a:t>30, 35, </a:t>
            </a:r>
            <a:r>
              <a:rPr lang="id-ID" sz="2400" dirty="0" smtClean="0">
                <a:solidFill>
                  <a:schemeClr val="bg1"/>
                </a:solidFill>
              </a:rPr>
              <a:t>40, 45, 50, 55, 60, 65, 75, 80, 85, 95, 100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270230"/>
              </p:ext>
            </p:extLst>
          </p:nvPr>
        </p:nvGraphicFramePr>
        <p:xfrm>
          <a:off x="591740" y="3572669"/>
          <a:ext cx="513238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1" name="Equation" r:id="rId11" imgW="2501640" imgH="393480" progId="Equation.3">
                  <p:embed/>
                </p:oleObj>
              </mc:Choice>
              <mc:Fallback>
                <p:oleObj name="Equation" r:id="rId11" imgW="2501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740" y="3572669"/>
                        <a:ext cx="5132388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3</a:t>
            </a:r>
            <a:r>
              <a:rPr lang="en-US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. </a:t>
            </a:r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PRESENTIL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323528" y="764705"/>
            <a:ext cx="8496944" cy="1152128"/>
          </a:xfrm>
        </p:spPr>
        <p:txBody>
          <a:bodyPr/>
          <a:lstStyle/>
          <a:p>
            <a:pPr marL="534988" indent="-534988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002060"/>
                </a:solidFill>
              </a:rPr>
              <a:t>Contoh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untuk</a:t>
            </a:r>
            <a:r>
              <a:rPr lang="en-US" sz="2800" dirty="0" smtClean="0">
                <a:solidFill>
                  <a:srgbClr val="002060"/>
                </a:solidFill>
              </a:rPr>
              <a:t> data </a:t>
            </a:r>
            <a:r>
              <a:rPr lang="en-US" sz="2800" dirty="0" err="1" smtClean="0">
                <a:solidFill>
                  <a:srgbClr val="002060"/>
                </a:solidFill>
              </a:rPr>
              <a:t>berkelompok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514350" indent="-514350">
              <a:buFont typeface="Wingdings 2" pitchFamily="18" charset="2"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Tentukanlah</a:t>
            </a:r>
            <a:r>
              <a:rPr lang="en-US" sz="2400" dirty="0" smtClean="0"/>
              <a:t> </a:t>
            </a:r>
            <a:r>
              <a:rPr lang="id-ID" sz="2400" dirty="0" smtClean="0"/>
              <a:t>presentil</a:t>
            </a:r>
            <a:r>
              <a:rPr lang="en-US" sz="2400" dirty="0" smtClean="0"/>
              <a:t> </a:t>
            </a:r>
            <a:r>
              <a:rPr lang="id-ID" sz="2400" dirty="0" smtClean="0"/>
              <a:t>30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id-ID" sz="2400" dirty="0" smtClean="0"/>
              <a:t>70</a:t>
            </a:r>
            <a:endParaRPr lang="en-US" sz="2400" dirty="0" smtClean="0"/>
          </a:p>
          <a:p>
            <a:pPr marL="514350" indent="-514350">
              <a:buFont typeface="Franklin Gothic Book" pitchFamily="34" charset="0"/>
              <a:buAutoNum type="alphaLcParenR"/>
            </a:pPr>
            <a:endParaRPr lang="en-US" dirty="0" smtClean="0"/>
          </a:p>
          <a:p>
            <a:pPr marL="514350" indent="-514350">
              <a:buFont typeface="Wingdings 2" pitchFamily="18" charset="2"/>
              <a:buNone/>
            </a:pPr>
            <a:endParaRPr lang="en-US" dirty="0" smtClean="0"/>
          </a:p>
          <a:p>
            <a:pPr marL="514350" indent="-514350">
              <a:buFont typeface="Wingdings 2" pitchFamily="18" charset="2"/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71600" y="1916832"/>
          <a:ext cx="5791200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/>
                <a:gridCol w="1930400"/>
                <a:gridCol w="193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Kelas</a:t>
                      </a:r>
                      <a:r>
                        <a:rPr lang="en-US" baseline="0" dirty="0" smtClean="0"/>
                        <a:t> (Modal)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Tengah </a:t>
                      </a:r>
                      <a:r>
                        <a:rPr lang="en-US" baseline="0" dirty="0" smtClean="0"/>
                        <a:t> 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Frekuensi</a:t>
                      </a:r>
                      <a:r>
                        <a:rPr lang="en-US" dirty="0" smtClean="0"/>
                        <a:t> (f)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112-120</a:t>
                      </a:r>
                    </a:p>
                    <a:p>
                      <a:pPr algn="ctr"/>
                      <a:r>
                        <a:rPr lang="en-US" dirty="0" smtClean="0"/>
                        <a:t>121-129</a:t>
                      </a:r>
                    </a:p>
                    <a:p>
                      <a:pPr algn="ctr"/>
                      <a:r>
                        <a:rPr lang="en-US" dirty="0" smtClean="0"/>
                        <a:t>130-138</a:t>
                      </a:r>
                    </a:p>
                    <a:p>
                      <a:pPr algn="ctr"/>
                      <a:r>
                        <a:rPr lang="en-US" dirty="0" smtClean="0"/>
                        <a:t>139-147</a:t>
                      </a:r>
                    </a:p>
                    <a:p>
                      <a:pPr algn="ctr"/>
                      <a:r>
                        <a:rPr lang="en-US" dirty="0" smtClean="0"/>
                        <a:t>148-156</a:t>
                      </a:r>
                    </a:p>
                    <a:p>
                      <a:pPr algn="ctr"/>
                      <a:r>
                        <a:rPr lang="en-US" dirty="0" smtClean="0"/>
                        <a:t>157-165</a:t>
                      </a:r>
                    </a:p>
                    <a:p>
                      <a:pPr algn="ctr"/>
                      <a:r>
                        <a:rPr lang="en-US" dirty="0" smtClean="0"/>
                        <a:t>166-174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116</a:t>
                      </a:r>
                    </a:p>
                    <a:p>
                      <a:pPr algn="ctr"/>
                      <a:r>
                        <a:rPr lang="en-US" dirty="0" smtClean="0"/>
                        <a:t>125</a:t>
                      </a:r>
                    </a:p>
                    <a:p>
                      <a:pPr algn="ctr"/>
                      <a:r>
                        <a:rPr lang="en-US" dirty="0" smtClean="0"/>
                        <a:t>134</a:t>
                      </a:r>
                    </a:p>
                    <a:p>
                      <a:pPr algn="ctr"/>
                      <a:r>
                        <a:rPr lang="en-US" dirty="0" smtClean="0"/>
                        <a:t>143</a:t>
                      </a:r>
                    </a:p>
                    <a:p>
                      <a:pPr algn="ctr"/>
                      <a:r>
                        <a:rPr lang="en-US" dirty="0" smtClean="0"/>
                        <a:t>152</a:t>
                      </a:r>
                    </a:p>
                    <a:p>
                      <a:pPr algn="ctr"/>
                      <a:r>
                        <a:rPr lang="en-US" dirty="0" smtClean="0"/>
                        <a:t>161</a:t>
                      </a:r>
                    </a:p>
                    <a:p>
                      <a:pPr algn="ctr"/>
                      <a:r>
                        <a:rPr lang="en-US" dirty="0" smtClean="0"/>
                        <a:t>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</a:p>
                    <a:p>
                      <a:pPr algn="ctr"/>
                      <a:r>
                        <a:rPr lang="en-US" dirty="0" smtClean="0"/>
                        <a:t>5</a:t>
                      </a:r>
                    </a:p>
                    <a:p>
                      <a:pPr algn="ctr"/>
                      <a:r>
                        <a:rPr lang="en-US" dirty="0" smtClean="0"/>
                        <a:t>8</a:t>
                      </a:r>
                    </a:p>
                    <a:p>
                      <a:pPr algn="ctr"/>
                      <a:r>
                        <a:rPr lang="en-US" dirty="0" smtClean="0"/>
                        <a:t>12</a:t>
                      </a:r>
                    </a:p>
                    <a:p>
                      <a:pPr algn="ctr"/>
                      <a:r>
                        <a:rPr lang="en-US" dirty="0" smtClean="0"/>
                        <a:t>5</a:t>
                      </a:r>
                    </a:p>
                    <a:p>
                      <a:pPr algn="ctr"/>
                      <a:r>
                        <a:rPr lang="en-US" dirty="0" smtClean="0"/>
                        <a:t>4</a:t>
                      </a:r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71600" y="1916832"/>
          <a:ext cx="5791200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/>
                <a:gridCol w="1930400"/>
                <a:gridCol w="193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Kelas</a:t>
                      </a:r>
                      <a:r>
                        <a:rPr lang="en-US" baseline="0" dirty="0" smtClean="0"/>
                        <a:t> (Modal)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Tengah </a:t>
                      </a:r>
                      <a:r>
                        <a:rPr lang="en-US" baseline="0" dirty="0" smtClean="0"/>
                        <a:t> (X)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Frekuensi</a:t>
                      </a:r>
                      <a:r>
                        <a:rPr lang="en-US" dirty="0" smtClean="0"/>
                        <a:t> (f)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112-120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121-129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130-138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139-147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148-156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157-165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166-174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116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125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134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143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152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161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170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8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264838"/>
              </p:ext>
            </p:extLst>
          </p:nvPr>
        </p:nvGraphicFramePr>
        <p:xfrm>
          <a:off x="899592" y="4941168"/>
          <a:ext cx="756084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8" name="Equation" r:id="rId3" imgW="3898800" imgH="685800" progId="Equation.3">
                  <p:embed/>
                </p:oleObj>
              </mc:Choice>
              <mc:Fallback>
                <p:oleObj name="Equation" r:id="rId3" imgW="38988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941168"/>
                        <a:ext cx="7560840" cy="12961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3</a:t>
            </a:r>
            <a:r>
              <a:rPr lang="en-US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. </a:t>
            </a:r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PRESENTIL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3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267887"/>
              </p:ext>
            </p:extLst>
          </p:nvPr>
        </p:nvGraphicFramePr>
        <p:xfrm>
          <a:off x="467544" y="764704"/>
          <a:ext cx="4608512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6" name="Equation" r:id="rId3" imgW="2450880" imgH="457200" progId="Equation.3">
                  <p:embed/>
                </p:oleObj>
              </mc:Choice>
              <mc:Fallback>
                <p:oleObj name="Equation" r:id="rId3" imgW="2450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764704"/>
                        <a:ext cx="4608512" cy="788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3</a:t>
            </a:r>
            <a:r>
              <a:rPr lang="en-US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. </a:t>
            </a:r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pRESENTIL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715774"/>
              </p:ext>
            </p:extLst>
          </p:nvPr>
        </p:nvGraphicFramePr>
        <p:xfrm>
          <a:off x="385763" y="3068638"/>
          <a:ext cx="3805237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7" name="Equation" r:id="rId5" imgW="1726920" imgH="787320" progId="Equation.3">
                  <p:embed/>
                </p:oleObj>
              </mc:Choice>
              <mc:Fallback>
                <p:oleObj name="Equation" r:id="rId5" imgW="172692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3068638"/>
                        <a:ext cx="3805237" cy="1360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74899"/>
              </p:ext>
            </p:extLst>
          </p:nvPr>
        </p:nvGraphicFramePr>
        <p:xfrm>
          <a:off x="471488" y="1628775"/>
          <a:ext cx="2557462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8" name="Equation" r:id="rId7" imgW="1523880" imgH="787320" progId="Equation.3">
                  <p:embed/>
                </p:oleObj>
              </mc:Choice>
              <mc:Fallback>
                <p:oleObj name="Equation" r:id="rId7" imgW="15238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1628775"/>
                        <a:ext cx="2557462" cy="1320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665535"/>
              </p:ext>
            </p:extLst>
          </p:nvPr>
        </p:nvGraphicFramePr>
        <p:xfrm>
          <a:off x="467544" y="4725144"/>
          <a:ext cx="45069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9" name="Equation" r:id="rId9" imgW="2044440" imgH="431640" progId="Equation.3">
                  <p:embed/>
                </p:oleObj>
              </mc:Choice>
              <mc:Fallback>
                <p:oleObj name="Equation" r:id="rId9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725144"/>
                        <a:ext cx="4506912" cy="746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65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30234"/>
              </p:ext>
            </p:extLst>
          </p:nvPr>
        </p:nvGraphicFramePr>
        <p:xfrm>
          <a:off x="539552" y="765175"/>
          <a:ext cx="5256584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0" name="Equation" r:id="rId3" imgW="2793960" imgH="457200" progId="Equation.3">
                  <p:embed/>
                </p:oleObj>
              </mc:Choice>
              <mc:Fallback>
                <p:oleObj name="Equation" r:id="rId3" imgW="2793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765175"/>
                        <a:ext cx="5256584" cy="788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3</a:t>
            </a:r>
            <a:r>
              <a:rPr lang="en-US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. </a:t>
            </a:r>
            <a:r>
              <a:rPr lang="id-ID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PRESENTIL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158114"/>
              </p:ext>
            </p:extLst>
          </p:nvPr>
        </p:nvGraphicFramePr>
        <p:xfrm>
          <a:off x="428625" y="3068638"/>
          <a:ext cx="3946525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1" name="Equation" r:id="rId5" imgW="1790640" imgH="787320" progId="Equation.3">
                  <p:embed/>
                </p:oleObj>
              </mc:Choice>
              <mc:Fallback>
                <p:oleObj name="Equation" r:id="rId5" imgW="179064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068638"/>
                        <a:ext cx="3946525" cy="1360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561269"/>
              </p:ext>
            </p:extLst>
          </p:nvPr>
        </p:nvGraphicFramePr>
        <p:xfrm>
          <a:off x="473075" y="1628775"/>
          <a:ext cx="255587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2" name="Equation" r:id="rId7" imgW="1523880" imgH="787320" progId="Equation.3">
                  <p:embed/>
                </p:oleObj>
              </mc:Choice>
              <mc:Fallback>
                <p:oleObj name="Equation" r:id="rId7" imgW="15238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1628775"/>
                        <a:ext cx="2555875" cy="1320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82600" y="4724400"/>
          <a:ext cx="450691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3" name="Equation" r:id="rId9" imgW="2044440" imgH="431640" progId="Equation.3">
                  <p:embed/>
                </p:oleObj>
              </mc:Choice>
              <mc:Fallback>
                <p:oleObj name="Equation" r:id="rId9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4724400"/>
                        <a:ext cx="4506913" cy="746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43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395536" y="764705"/>
            <a:ext cx="8280920" cy="33843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dirty="0" err="1" smtClean="0">
                <a:solidFill>
                  <a:srgbClr val="002060"/>
                </a:solidFill>
              </a:rPr>
              <a:t>Contoh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</a:rPr>
              <a:t>untuk</a:t>
            </a:r>
            <a:r>
              <a:rPr lang="en-US" sz="3000" dirty="0" smtClean="0">
                <a:solidFill>
                  <a:srgbClr val="002060"/>
                </a:solidFill>
              </a:rPr>
              <a:t> data </a:t>
            </a:r>
            <a:r>
              <a:rPr lang="id-ID" sz="3000" dirty="0" smtClean="0">
                <a:solidFill>
                  <a:srgbClr val="002060"/>
                </a:solidFill>
              </a:rPr>
              <a:t>tidak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</a:rPr>
              <a:t>berkelompok</a:t>
            </a:r>
            <a:endParaRPr lang="en-US" sz="2600" dirty="0" smtClean="0">
              <a:solidFill>
                <a:srgbClr val="002060"/>
              </a:solidFill>
            </a:endParaRPr>
          </a:p>
          <a:p>
            <a:pPr marL="365125" lvl="1" indent="0">
              <a:buNone/>
            </a:pPr>
            <a:r>
              <a:rPr lang="en-US" sz="2600" dirty="0" err="1" smtClean="0"/>
              <a:t>Tentukanlah</a:t>
            </a:r>
            <a:r>
              <a:rPr lang="en-US" sz="2600" dirty="0" smtClean="0"/>
              <a:t> </a:t>
            </a:r>
            <a:r>
              <a:rPr lang="en-US" sz="2600" dirty="0" err="1" smtClean="0"/>
              <a:t>kuartil</a:t>
            </a:r>
            <a:r>
              <a:rPr lang="en-US" sz="2600" dirty="0" smtClean="0"/>
              <a:t> 1, 2 </a:t>
            </a:r>
            <a:r>
              <a:rPr lang="en-US" sz="2600" dirty="0" err="1" smtClean="0"/>
              <a:t>dan</a:t>
            </a:r>
            <a:r>
              <a:rPr lang="en-US" sz="2600" dirty="0" smtClean="0"/>
              <a:t> 3 </a:t>
            </a:r>
            <a:r>
              <a:rPr lang="en-US" sz="2600" dirty="0" err="1" smtClean="0"/>
              <a:t>dari</a:t>
            </a:r>
            <a:r>
              <a:rPr lang="en-US" sz="2600" dirty="0" smtClean="0"/>
              <a:t> data </a:t>
            </a:r>
            <a:r>
              <a:rPr lang="en-US" sz="2600" dirty="0" err="1" smtClean="0"/>
              <a:t>upah</a:t>
            </a:r>
            <a:r>
              <a:rPr lang="en-US" sz="2600" dirty="0" smtClean="0"/>
              <a:t> </a:t>
            </a:r>
            <a:r>
              <a:rPr lang="en-US" sz="2600" dirty="0" err="1" smtClean="0"/>
              <a:t>bulanan</a:t>
            </a:r>
            <a:r>
              <a:rPr lang="en-US" sz="2600" dirty="0" smtClean="0"/>
              <a:t> 13 </a:t>
            </a:r>
            <a:r>
              <a:rPr lang="en-US" sz="2600" dirty="0" err="1" smtClean="0"/>
              <a:t>karyawan</a:t>
            </a:r>
            <a:r>
              <a:rPr lang="en-US" sz="2600" dirty="0" smtClean="0"/>
              <a:t> (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ribuan</a:t>
            </a:r>
            <a:r>
              <a:rPr lang="en-US" sz="2600" dirty="0" smtClean="0"/>
              <a:t> rupiah) </a:t>
            </a:r>
            <a:r>
              <a:rPr lang="en-US" sz="2600" dirty="0" err="1" smtClean="0"/>
              <a:t>berikut</a:t>
            </a:r>
            <a:r>
              <a:rPr lang="id-ID" sz="2600" dirty="0"/>
              <a:t>.</a:t>
            </a:r>
            <a:endParaRPr lang="en-US" sz="2600" dirty="0" smtClean="0"/>
          </a:p>
          <a:p>
            <a:pPr marL="717550" lvl="1" indent="0">
              <a:buNone/>
            </a:pPr>
            <a:r>
              <a:rPr lang="en-US" sz="2600" dirty="0" smtClean="0"/>
              <a:t>40, 30, 50, 65, 45, 55, 7</a:t>
            </a:r>
            <a:r>
              <a:rPr lang="id-ID" sz="2600" dirty="0"/>
              <a:t>5</a:t>
            </a:r>
            <a:r>
              <a:rPr lang="en-US" sz="2600" dirty="0" smtClean="0"/>
              <a:t>, 60, 80, 35, 85, 95, 100</a:t>
            </a:r>
            <a:endParaRPr lang="id-ID" sz="2600" dirty="0"/>
          </a:p>
          <a:p>
            <a:pPr marL="0" lvl="1" indent="0">
              <a:buNone/>
            </a:pPr>
            <a:r>
              <a:rPr lang="id-ID" sz="2600" dirty="0" smtClean="0">
                <a:solidFill>
                  <a:srgbClr val="002060"/>
                </a:solidFill>
              </a:rPr>
              <a:t>Penyelesaian;</a:t>
            </a:r>
            <a:endParaRPr lang="en-US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d-ID" sz="2400" dirty="0" smtClean="0"/>
              <a:t>Urutkan data</a:t>
            </a:r>
          </a:p>
          <a:p>
            <a:pPr marL="365125" indent="0" defTabSz="717550">
              <a:buNone/>
            </a:pPr>
            <a:r>
              <a:rPr lang="id-ID" sz="2400" dirty="0" smtClean="0"/>
              <a:t>30, 35, 40, 45, 50, 55, 60, 65, 75, 80, 85, 95, 100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825461"/>
              </p:ext>
            </p:extLst>
          </p:nvPr>
        </p:nvGraphicFramePr>
        <p:xfrm>
          <a:off x="1547664" y="4437112"/>
          <a:ext cx="2714625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7" name="Equation" r:id="rId3" imgW="1244520" imgH="634680" progId="Equation.3">
                  <p:embed/>
                </p:oleObj>
              </mc:Choice>
              <mc:Fallback>
                <p:oleObj name="Equation" r:id="rId3" imgW="12445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437112"/>
                        <a:ext cx="2714625" cy="12779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smtClean="0">
                <a:solidFill>
                  <a:srgbClr val="FFFF00"/>
                </a:solidFill>
                <a:latin typeface="Castellar" panose="020A0402060406010301" pitchFamily="18" charset="0"/>
              </a:rPr>
              <a:t>1. Kuartil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976946"/>
              </p:ext>
            </p:extLst>
          </p:nvPr>
        </p:nvGraphicFramePr>
        <p:xfrm>
          <a:off x="539552" y="836712"/>
          <a:ext cx="45593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3" name="Equation" r:id="rId3" imgW="2222280" imgH="228600" progId="Equation.3">
                  <p:embed/>
                </p:oleObj>
              </mc:Choice>
              <mc:Fallback>
                <p:oleObj name="Equation" r:id="rId3" imgW="222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836712"/>
                        <a:ext cx="4559300" cy="3667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860727"/>
              </p:ext>
            </p:extLst>
          </p:nvPr>
        </p:nvGraphicFramePr>
        <p:xfrm>
          <a:off x="611560" y="4581128"/>
          <a:ext cx="24495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4" name="Equation" r:id="rId5" imgW="1193760" imgH="393480" progId="Equation.3">
                  <p:embed/>
                </p:oleObj>
              </mc:Choice>
              <mc:Fallback>
                <p:oleObj name="Equation" r:id="rId5" imgW="119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581128"/>
                        <a:ext cx="2449513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253529"/>
              </p:ext>
            </p:extLst>
          </p:nvPr>
        </p:nvGraphicFramePr>
        <p:xfrm>
          <a:off x="467544" y="1340768"/>
          <a:ext cx="42211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5" name="Equation" r:id="rId7" imgW="2057400" imgH="393480" progId="Equation.3">
                  <p:embed/>
                </p:oleObj>
              </mc:Choice>
              <mc:Fallback>
                <p:oleObj name="Equation" r:id="rId7" imgW="2057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340768"/>
                        <a:ext cx="4221163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530242"/>
              </p:ext>
            </p:extLst>
          </p:nvPr>
        </p:nvGraphicFramePr>
        <p:xfrm>
          <a:off x="539552" y="1916832"/>
          <a:ext cx="20320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6" name="Equation" r:id="rId9" imgW="990360" imgH="393480" progId="Equation.3">
                  <p:embed/>
                </p:oleObj>
              </mc:Choice>
              <mc:Fallback>
                <p:oleObj name="Equation" r:id="rId9" imgW="990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16832"/>
                        <a:ext cx="2032000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28082"/>
              </p:ext>
            </p:extLst>
          </p:nvPr>
        </p:nvGraphicFramePr>
        <p:xfrm>
          <a:off x="539750" y="2565400"/>
          <a:ext cx="42719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7" name="Equation" r:id="rId11" imgW="2082600" imgH="203040" progId="Equation.3">
                  <p:embed/>
                </p:oleObj>
              </mc:Choice>
              <mc:Fallback>
                <p:oleObj name="Equation" r:id="rId11" imgW="2082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565400"/>
                        <a:ext cx="4271963" cy="327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55576" y="3140968"/>
            <a:ext cx="828092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0" defTabSz="717550">
              <a:buFont typeface="Arial" charset="0"/>
              <a:buNone/>
            </a:pPr>
            <a:r>
              <a:rPr lang="id-ID" sz="2400" dirty="0" smtClean="0"/>
              <a:t>30, 35, 40, 45, 50, 55, 60, 65, 75, 80, 85, 95, 100</a:t>
            </a:r>
            <a:endParaRPr lang="en-US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55576" y="3140968"/>
            <a:ext cx="828092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0" defTabSz="717550">
              <a:buFont typeface="Arial" charset="0"/>
              <a:buNone/>
            </a:pPr>
            <a:r>
              <a:rPr lang="id-ID" sz="2400" dirty="0" smtClean="0">
                <a:solidFill>
                  <a:schemeClr val="bg1"/>
                </a:solidFill>
              </a:rPr>
              <a:t>30, 35, </a:t>
            </a:r>
            <a:r>
              <a:rPr lang="id-ID" sz="2400" dirty="0" smtClean="0">
                <a:solidFill>
                  <a:srgbClr val="0000CC"/>
                </a:solidFill>
              </a:rPr>
              <a:t>40, 45, </a:t>
            </a:r>
            <a:r>
              <a:rPr lang="id-ID" sz="2400" dirty="0" smtClean="0">
                <a:solidFill>
                  <a:schemeClr val="bg1"/>
                </a:solidFill>
              </a:rPr>
              <a:t>50, 55, 60, 65, 75, 80, 85, 95, 100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973550"/>
              </p:ext>
            </p:extLst>
          </p:nvPr>
        </p:nvGraphicFramePr>
        <p:xfrm>
          <a:off x="611560" y="3805287"/>
          <a:ext cx="31781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8" name="Equation" r:id="rId13" imgW="1549080" imgH="393480" progId="Equation.3">
                  <p:embed/>
                </p:oleObj>
              </mc:Choice>
              <mc:Fallback>
                <p:oleObj name="Equation" r:id="rId13" imgW="1549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805287"/>
                        <a:ext cx="3178175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smtClean="0">
                <a:solidFill>
                  <a:srgbClr val="FFFF00"/>
                </a:solidFill>
                <a:latin typeface="Castellar" panose="020A0402060406010301" pitchFamily="18" charset="0"/>
              </a:rPr>
              <a:t>1. Kuartil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86870"/>
              </p:ext>
            </p:extLst>
          </p:nvPr>
        </p:nvGraphicFramePr>
        <p:xfrm>
          <a:off x="539552" y="2204864"/>
          <a:ext cx="963612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0" name="Equation" r:id="rId3" imgW="469800" imgH="203040" progId="Equation.3">
                  <p:embed/>
                </p:oleObj>
              </mc:Choice>
              <mc:Fallback>
                <p:oleObj name="Equation" r:id="rId3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204864"/>
                        <a:ext cx="963612" cy="3254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342696"/>
              </p:ext>
            </p:extLst>
          </p:nvPr>
        </p:nvGraphicFramePr>
        <p:xfrm>
          <a:off x="449263" y="692150"/>
          <a:ext cx="435133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1" name="Equation" r:id="rId5" imgW="2120760" imgH="393480" progId="Equation.3">
                  <p:embed/>
                </p:oleObj>
              </mc:Choice>
              <mc:Fallback>
                <p:oleObj name="Equation" r:id="rId5" imgW="2120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692150"/>
                        <a:ext cx="4351337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253867"/>
              </p:ext>
            </p:extLst>
          </p:nvPr>
        </p:nvGraphicFramePr>
        <p:xfrm>
          <a:off x="539552" y="1419771"/>
          <a:ext cx="179705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2" name="Equation" r:id="rId7" imgW="876240" imgH="203040" progId="Equation.3">
                  <p:embed/>
                </p:oleObj>
              </mc:Choice>
              <mc:Fallback>
                <p:oleObj name="Equation" r:id="rId7" imgW="876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19771"/>
                        <a:ext cx="1797050" cy="3254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55576" y="1772146"/>
            <a:ext cx="828092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0" defTabSz="717550">
              <a:buFont typeface="Arial" charset="0"/>
              <a:buNone/>
            </a:pPr>
            <a:r>
              <a:rPr lang="id-ID" sz="2400" dirty="0" smtClean="0"/>
              <a:t>30, 35, 40, 45, 50, 55, 60, 65, 75, 80, 85, 95, 100</a:t>
            </a:r>
            <a:endParaRPr lang="en-US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55576" y="1772146"/>
            <a:ext cx="828092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0" defTabSz="717550">
              <a:buFont typeface="Arial" charset="0"/>
              <a:buNone/>
            </a:pPr>
            <a:r>
              <a:rPr lang="id-ID" sz="2400" dirty="0" smtClean="0">
                <a:solidFill>
                  <a:schemeClr val="bg1"/>
                </a:solidFill>
              </a:rPr>
              <a:t>30, 35, 40, 45, 50, 55, </a:t>
            </a:r>
            <a:r>
              <a:rPr lang="id-ID" sz="2400" dirty="0" smtClean="0">
                <a:solidFill>
                  <a:srgbClr val="0000CC"/>
                </a:solidFill>
              </a:rPr>
              <a:t>60,</a:t>
            </a:r>
            <a:r>
              <a:rPr lang="id-ID" sz="2400" dirty="0" smtClean="0">
                <a:solidFill>
                  <a:schemeClr val="bg1"/>
                </a:solidFill>
              </a:rPr>
              <a:t> 65, 75, 80, 85, 95, 100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smtClean="0">
                <a:solidFill>
                  <a:srgbClr val="FFFF00"/>
                </a:solidFill>
                <a:latin typeface="Castellar" panose="020A0402060406010301" pitchFamily="18" charset="0"/>
              </a:rPr>
              <a:t>1. Kuartil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995431"/>
              </p:ext>
            </p:extLst>
          </p:nvPr>
        </p:nvGraphicFramePr>
        <p:xfrm>
          <a:off x="611560" y="5949950"/>
          <a:ext cx="242411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3" name="Equation" r:id="rId9" imgW="1180800" imgH="393480" progId="Equation.3">
                  <p:embed/>
                </p:oleObj>
              </mc:Choice>
              <mc:Fallback>
                <p:oleObj name="Equation" r:id="rId9" imgW="1180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949950"/>
                        <a:ext cx="2424112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726023"/>
              </p:ext>
            </p:extLst>
          </p:nvPr>
        </p:nvGraphicFramePr>
        <p:xfrm>
          <a:off x="487363" y="2708275"/>
          <a:ext cx="432593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4" name="Equation" r:id="rId11" imgW="2108160" imgH="393480" progId="Equation.3">
                  <p:embed/>
                </p:oleObj>
              </mc:Choice>
              <mc:Fallback>
                <p:oleObj name="Equation" r:id="rId11" imgW="2108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2708275"/>
                        <a:ext cx="4325937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904795"/>
              </p:ext>
            </p:extLst>
          </p:nvPr>
        </p:nvGraphicFramePr>
        <p:xfrm>
          <a:off x="546100" y="3284538"/>
          <a:ext cx="21621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5" name="Equation" r:id="rId13" imgW="1054080" imgH="393480" progId="Equation.3">
                  <p:embed/>
                </p:oleObj>
              </mc:Choice>
              <mc:Fallback>
                <p:oleObj name="Equation" r:id="rId13" imgW="1054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284538"/>
                        <a:ext cx="2162175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667553"/>
              </p:ext>
            </p:extLst>
          </p:nvPr>
        </p:nvGraphicFramePr>
        <p:xfrm>
          <a:off x="569144" y="3933825"/>
          <a:ext cx="450691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6" name="Equation" r:id="rId15" imgW="2197080" imgH="203040" progId="Equation.3">
                  <p:embed/>
                </p:oleObj>
              </mc:Choice>
              <mc:Fallback>
                <p:oleObj name="Equation" r:id="rId15" imgW="2197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44" y="3933825"/>
                        <a:ext cx="4506912" cy="327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827584" y="4509120"/>
            <a:ext cx="828092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0" defTabSz="717550">
              <a:buFont typeface="Arial" charset="0"/>
              <a:buNone/>
            </a:pPr>
            <a:r>
              <a:rPr lang="id-ID" sz="2400" dirty="0" smtClean="0"/>
              <a:t>30, 35, 40, 45, 50, 55, 60, 65, 75, 80, 85, 95, 100</a:t>
            </a:r>
            <a:endParaRPr lang="en-US" sz="24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827584" y="4509120"/>
            <a:ext cx="828092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0" defTabSz="717550">
              <a:buFont typeface="Arial" charset="0"/>
              <a:buNone/>
            </a:pPr>
            <a:r>
              <a:rPr lang="id-ID" sz="2400" dirty="0" smtClean="0">
                <a:solidFill>
                  <a:schemeClr val="bg1"/>
                </a:solidFill>
              </a:rPr>
              <a:t>30, 35, 40, 45, 50, 55, 60, 65, 75, </a:t>
            </a:r>
            <a:r>
              <a:rPr lang="id-ID" sz="2400" dirty="0" smtClean="0">
                <a:solidFill>
                  <a:srgbClr val="0000CC"/>
                </a:solidFill>
              </a:rPr>
              <a:t>80, 85</a:t>
            </a:r>
            <a:r>
              <a:rPr lang="id-ID" sz="2400" dirty="0" smtClean="0">
                <a:solidFill>
                  <a:schemeClr val="bg1"/>
                </a:solidFill>
              </a:rPr>
              <a:t>, 95, 100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336050"/>
              </p:ext>
            </p:extLst>
          </p:nvPr>
        </p:nvGraphicFramePr>
        <p:xfrm>
          <a:off x="611560" y="5173663"/>
          <a:ext cx="341153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7" name="Equation" r:id="rId17" imgW="1663560" imgH="393480" progId="Equation.3">
                  <p:embed/>
                </p:oleObj>
              </mc:Choice>
              <mc:Fallback>
                <p:oleObj name="Equation" r:id="rId17" imgW="1663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173663"/>
                        <a:ext cx="3411538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5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323528" y="764705"/>
            <a:ext cx="8496944" cy="1152128"/>
          </a:xfrm>
        </p:spPr>
        <p:txBody>
          <a:bodyPr/>
          <a:lstStyle/>
          <a:p>
            <a:pPr marL="534988" indent="-534988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002060"/>
                </a:solidFill>
              </a:rPr>
              <a:t>Contoh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untuk</a:t>
            </a:r>
            <a:r>
              <a:rPr lang="en-US" sz="2800" dirty="0" smtClean="0">
                <a:solidFill>
                  <a:srgbClr val="002060"/>
                </a:solidFill>
              </a:rPr>
              <a:t> data </a:t>
            </a:r>
            <a:r>
              <a:rPr lang="en-US" sz="2800" dirty="0" err="1" smtClean="0">
                <a:solidFill>
                  <a:srgbClr val="002060"/>
                </a:solidFill>
              </a:rPr>
              <a:t>berkelompok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514350" indent="-514350">
              <a:buFont typeface="Wingdings 2" pitchFamily="18" charset="2"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Tentukanlah</a:t>
            </a:r>
            <a:r>
              <a:rPr lang="en-US" sz="2400" dirty="0" smtClean="0"/>
              <a:t> </a:t>
            </a:r>
            <a:r>
              <a:rPr lang="en-US" sz="2400" dirty="0" err="1" smtClean="0"/>
              <a:t>kuartil</a:t>
            </a:r>
            <a:r>
              <a:rPr lang="en-US" sz="2400" dirty="0" smtClean="0"/>
              <a:t> 1, 2 </a:t>
            </a:r>
            <a:r>
              <a:rPr lang="en-US" sz="2400" dirty="0" err="1" smtClean="0"/>
              <a:t>dan</a:t>
            </a:r>
            <a:r>
              <a:rPr lang="en-US" sz="2400" dirty="0" smtClean="0"/>
              <a:t> 3!</a:t>
            </a:r>
          </a:p>
          <a:p>
            <a:pPr marL="514350" indent="-514350">
              <a:buFont typeface="Franklin Gothic Book" pitchFamily="34" charset="0"/>
              <a:buAutoNum type="alphaLcParenR"/>
            </a:pPr>
            <a:endParaRPr lang="en-US" dirty="0" smtClean="0"/>
          </a:p>
          <a:p>
            <a:pPr marL="514350" indent="-514350">
              <a:buFont typeface="Wingdings 2" pitchFamily="18" charset="2"/>
              <a:buNone/>
            </a:pPr>
            <a:endParaRPr lang="en-US" dirty="0" smtClean="0"/>
          </a:p>
          <a:p>
            <a:pPr marL="514350" indent="-514350">
              <a:buFont typeface="Wingdings 2" pitchFamily="18" charset="2"/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029386"/>
              </p:ext>
            </p:extLst>
          </p:nvPr>
        </p:nvGraphicFramePr>
        <p:xfrm>
          <a:off x="971600" y="1916832"/>
          <a:ext cx="5791200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/>
                <a:gridCol w="1930400"/>
                <a:gridCol w="193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Kelas</a:t>
                      </a:r>
                      <a:r>
                        <a:rPr lang="en-US" baseline="0" dirty="0" smtClean="0"/>
                        <a:t> (Modal)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Tengah </a:t>
                      </a:r>
                      <a:r>
                        <a:rPr lang="en-US" baseline="0" dirty="0" smtClean="0"/>
                        <a:t> 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Frekuensi</a:t>
                      </a:r>
                      <a:r>
                        <a:rPr lang="en-US" dirty="0" smtClean="0"/>
                        <a:t> (f)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112-120</a:t>
                      </a:r>
                    </a:p>
                    <a:p>
                      <a:pPr algn="ctr"/>
                      <a:r>
                        <a:rPr lang="en-US" dirty="0" smtClean="0"/>
                        <a:t>121-129</a:t>
                      </a:r>
                    </a:p>
                    <a:p>
                      <a:pPr algn="ctr"/>
                      <a:r>
                        <a:rPr lang="en-US" dirty="0" smtClean="0"/>
                        <a:t>130-138</a:t>
                      </a:r>
                    </a:p>
                    <a:p>
                      <a:pPr algn="ctr"/>
                      <a:r>
                        <a:rPr lang="en-US" dirty="0" smtClean="0"/>
                        <a:t>139-147</a:t>
                      </a:r>
                    </a:p>
                    <a:p>
                      <a:pPr algn="ctr"/>
                      <a:r>
                        <a:rPr lang="en-US" dirty="0" smtClean="0"/>
                        <a:t>148-156</a:t>
                      </a:r>
                    </a:p>
                    <a:p>
                      <a:pPr algn="ctr"/>
                      <a:r>
                        <a:rPr lang="en-US" dirty="0" smtClean="0"/>
                        <a:t>157-165</a:t>
                      </a:r>
                    </a:p>
                    <a:p>
                      <a:pPr algn="ctr"/>
                      <a:r>
                        <a:rPr lang="en-US" dirty="0" smtClean="0"/>
                        <a:t>166-174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116</a:t>
                      </a:r>
                    </a:p>
                    <a:p>
                      <a:pPr algn="ctr"/>
                      <a:r>
                        <a:rPr lang="en-US" dirty="0" smtClean="0"/>
                        <a:t>125</a:t>
                      </a:r>
                    </a:p>
                    <a:p>
                      <a:pPr algn="ctr"/>
                      <a:r>
                        <a:rPr lang="en-US" dirty="0" smtClean="0"/>
                        <a:t>134</a:t>
                      </a:r>
                    </a:p>
                    <a:p>
                      <a:pPr algn="ctr"/>
                      <a:r>
                        <a:rPr lang="en-US" dirty="0" smtClean="0"/>
                        <a:t>143</a:t>
                      </a:r>
                    </a:p>
                    <a:p>
                      <a:pPr algn="ctr"/>
                      <a:r>
                        <a:rPr lang="en-US" dirty="0" smtClean="0"/>
                        <a:t>152</a:t>
                      </a:r>
                    </a:p>
                    <a:p>
                      <a:pPr algn="ctr"/>
                      <a:r>
                        <a:rPr lang="en-US" dirty="0" smtClean="0"/>
                        <a:t>161</a:t>
                      </a:r>
                    </a:p>
                    <a:p>
                      <a:pPr algn="ctr"/>
                      <a:r>
                        <a:rPr lang="en-US" dirty="0" smtClean="0"/>
                        <a:t>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</a:p>
                    <a:p>
                      <a:pPr algn="ctr"/>
                      <a:r>
                        <a:rPr lang="en-US" dirty="0" smtClean="0"/>
                        <a:t>5</a:t>
                      </a:r>
                    </a:p>
                    <a:p>
                      <a:pPr algn="ctr"/>
                      <a:r>
                        <a:rPr lang="en-US" dirty="0" smtClean="0"/>
                        <a:t>8</a:t>
                      </a:r>
                    </a:p>
                    <a:p>
                      <a:pPr algn="ctr"/>
                      <a:r>
                        <a:rPr lang="en-US" dirty="0" smtClean="0"/>
                        <a:t>12</a:t>
                      </a:r>
                    </a:p>
                    <a:p>
                      <a:pPr algn="ctr"/>
                      <a:r>
                        <a:rPr lang="en-US" dirty="0" smtClean="0"/>
                        <a:t>5</a:t>
                      </a:r>
                    </a:p>
                    <a:p>
                      <a:pPr algn="ctr"/>
                      <a:r>
                        <a:rPr lang="en-US" dirty="0" smtClean="0"/>
                        <a:t>4</a:t>
                      </a:r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213307"/>
              </p:ext>
            </p:extLst>
          </p:nvPr>
        </p:nvGraphicFramePr>
        <p:xfrm>
          <a:off x="827584" y="4869160"/>
          <a:ext cx="8064896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3" name="Equation" r:id="rId3" imgW="5219640" imgH="914400" progId="Equation.3">
                  <p:embed/>
                </p:oleObj>
              </mc:Choice>
              <mc:Fallback>
                <p:oleObj name="Equation" r:id="rId3" imgW="5219640" imgH="9144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869160"/>
                        <a:ext cx="8064896" cy="13681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smtClean="0">
                <a:solidFill>
                  <a:srgbClr val="FFFF00"/>
                </a:solidFill>
                <a:latin typeface="Castellar" panose="020A0402060406010301" pitchFamily="18" charset="0"/>
              </a:rPr>
              <a:t>1. Kuartil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577955"/>
              </p:ext>
            </p:extLst>
          </p:nvPr>
        </p:nvGraphicFramePr>
        <p:xfrm>
          <a:off x="971600" y="1916832"/>
          <a:ext cx="5791200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/>
                <a:gridCol w="1930400"/>
                <a:gridCol w="193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Kelas</a:t>
                      </a:r>
                      <a:r>
                        <a:rPr lang="en-US" baseline="0" dirty="0" smtClean="0"/>
                        <a:t> (Modal)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Tengah </a:t>
                      </a:r>
                      <a:r>
                        <a:rPr lang="en-US" baseline="0" dirty="0" smtClean="0"/>
                        <a:t> (X)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Frekuensi</a:t>
                      </a:r>
                      <a:r>
                        <a:rPr lang="en-US" dirty="0" smtClean="0"/>
                        <a:t> (f)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112-120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121-129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130-138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139-147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148-156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157-165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166-174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116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125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134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143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152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161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170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525707"/>
              </p:ext>
            </p:extLst>
          </p:nvPr>
        </p:nvGraphicFramePr>
        <p:xfrm>
          <a:off x="467544" y="764704"/>
          <a:ext cx="4608512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4" name="Equation" r:id="rId3" imgW="2450880" imgH="457200" progId="Equation.3">
                  <p:embed/>
                </p:oleObj>
              </mc:Choice>
              <mc:Fallback>
                <p:oleObj name="Equation" r:id="rId3" imgW="24508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764704"/>
                        <a:ext cx="4608512" cy="788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1. </a:t>
            </a:r>
            <a:r>
              <a:rPr lang="en-US" b="1" dirty="0" err="1" smtClean="0">
                <a:solidFill>
                  <a:srgbClr val="FFFF00"/>
                </a:solidFill>
                <a:latin typeface="Castellar" panose="020A0402060406010301" pitchFamily="18" charset="0"/>
              </a:rPr>
              <a:t>Kuartil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867336"/>
              </p:ext>
            </p:extLst>
          </p:nvPr>
        </p:nvGraphicFramePr>
        <p:xfrm>
          <a:off x="539552" y="3068960"/>
          <a:ext cx="3498850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5" name="Equation" r:id="rId5" imgW="1587240" imgH="787320" progId="Equation.3">
                  <p:embed/>
                </p:oleObj>
              </mc:Choice>
              <mc:Fallback>
                <p:oleObj name="Equation" r:id="rId5" imgW="158724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068960"/>
                        <a:ext cx="3498850" cy="1360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920133"/>
              </p:ext>
            </p:extLst>
          </p:nvPr>
        </p:nvGraphicFramePr>
        <p:xfrm>
          <a:off x="588392" y="1628775"/>
          <a:ext cx="2322513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6" name="Equation" r:id="rId7" imgW="1384200" imgH="787320" progId="Equation.3">
                  <p:embed/>
                </p:oleObj>
              </mc:Choice>
              <mc:Fallback>
                <p:oleObj name="Equation" r:id="rId7" imgW="13842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92" y="1628775"/>
                        <a:ext cx="2322513" cy="1320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645569"/>
              </p:ext>
            </p:extLst>
          </p:nvPr>
        </p:nvGraphicFramePr>
        <p:xfrm>
          <a:off x="467544" y="4725144"/>
          <a:ext cx="45069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7" name="Equation" r:id="rId9" imgW="2044440" imgH="431640" progId="Equation.3">
                  <p:embed/>
                </p:oleObj>
              </mc:Choice>
              <mc:Fallback>
                <p:oleObj name="Equation" r:id="rId9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725144"/>
                        <a:ext cx="4506912" cy="746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043801"/>
              </p:ext>
            </p:extLst>
          </p:nvPr>
        </p:nvGraphicFramePr>
        <p:xfrm>
          <a:off x="539552" y="765175"/>
          <a:ext cx="504056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2" name="Equation" r:id="rId3" imgW="2793960" imgH="457200" progId="Equation.3">
                  <p:embed/>
                </p:oleObj>
              </mc:Choice>
              <mc:Fallback>
                <p:oleObj name="Equation" r:id="rId3" imgW="2793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765175"/>
                        <a:ext cx="5040560" cy="788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smtClean="0">
                <a:solidFill>
                  <a:srgbClr val="FFFF00"/>
                </a:solidFill>
                <a:latin typeface="Castellar" panose="020A0402060406010301" pitchFamily="18" charset="0"/>
              </a:rPr>
              <a:t>1. Kuartil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059346"/>
              </p:ext>
            </p:extLst>
          </p:nvPr>
        </p:nvGraphicFramePr>
        <p:xfrm>
          <a:off x="527050" y="3068638"/>
          <a:ext cx="3749675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3" name="Equation" r:id="rId5" imgW="1701720" imgH="787320" progId="Equation.3">
                  <p:embed/>
                </p:oleObj>
              </mc:Choice>
              <mc:Fallback>
                <p:oleObj name="Equation" r:id="rId5" imgW="170172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3068638"/>
                        <a:ext cx="3749675" cy="1360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79991"/>
              </p:ext>
            </p:extLst>
          </p:nvPr>
        </p:nvGraphicFramePr>
        <p:xfrm>
          <a:off x="547688" y="1628775"/>
          <a:ext cx="240665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4" name="Equation" r:id="rId7" imgW="1434960" imgH="787320" progId="Equation.3">
                  <p:embed/>
                </p:oleObj>
              </mc:Choice>
              <mc:Fallback>
                <p:oleObj name="Equation" r:id="rId7" imgW="14349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1628775"/>
                        <a:ext cx="2406650" cy="1320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611634"/>
              </p:ext>
            </p:extLst>
          </p:nvPr>
        </p:nvGraphicFramePr>
        <p:xfrm>
          <a:off x="470148" y="4724400"/>
          <a:ext cx="45339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5" name="Equation" r:id="rId9" imgW="2057400" imgH="431640" progId="Equation.3">
                  <p:embed/>
                </p:oleObj>
              </mc:Choice>
              <mc:Fallback>
                <p:oleObj name="Equation" r:id="rId9" imgW="2057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148" y="4724400"/>
                        <a:ext cx="4533900" cy="746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480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240965"/>
              </p:ext>
            </p:extLst>
          </p:nvPr>
        </p:nvGraphicFramePr>
        <p:xfrm>
          <a:off x="539552" y="764704"/>
          <a:ext cx="5430837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0" name="Equation" r:id="rId3" imgW="3009600" imgH="457200" progId="Equation.3">
                  <p:embed/>
                </p:oleObj>
              </mc:Choice>
              <mc:Fallback>
                <p:oleObj name="Equation" r:id="rId3" imgW="300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764704"/>
                        <a:ext cx="5430837" cy="788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1. </a:t>
            </a:r>
            <a:r>
              <a:rPr lang="en-US" b="1" dirty="0" err="1" smtClean="0">
                <a:solidFill>
                  <a:srgbClr val="FFFF00"/>
                </a:solidFill>
                <a:latin typeface="Castellar" panose="020A0402060406010301" pitchFamily="18" charset="0"/>
              </a:rPr>
              <a:t>Kuartil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879178"/>
              </p:ext>
            </p:extLst>
          </p:nvPr>
        </p:nvGraphicFramePr>
        <p:xfrm>
          <a:off x="527050" y="3068638"/>
          <a:ext cx="3749675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1" name="Equation" r:id="rId5" imgW="1701720" imgH="787320" progId="Equation.3">
                  <p:embed/>
                </p:oleObj>
              </mc:Choice>
              <mc:Fallback>
                <p:oleObj name="Equation" r:id="rId5" imgW="170172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3068638"/>
                        <a:ext cx="3749675" cy="1360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391427"/>
              </p:ext>
            </p:extLst>
          </p:nvPr>
        </p:nvGraphicFramePr>
        <p:xfrm>
          <a:off x="557213" y="1628775"/>
          <a:ext cx="2386012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2" name="Equation" r:id="rId7" imgW="1422360" imgH="787320" progId="Equation.3">
                  <p:embed/>
                </p:oleObj>
              </mc:Choice>
              <mc:Fallback>
                <p:oleObj name="Equation" r:id="rId7" imgW="14223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1628775"/>
                        <a:ext cx="2386012" cy="1320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766160"/>
              </p:ext>
            </p:extLst>
          </p:nvPr>
        </p:nvGraphicFramePr>
        <p:xfrm>
          <a:off x="467544" y="4653136"/>
          <a:ext cx="43656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3" name="Equation" r:id="rId9" imgW="1981080" imgH="431640" progId="Equation.3">
                  <p:embed/>
                </p:oleObj>
              </mc:Choice>
              <mc:Fallback>
                <p:oleObj name="Equation" r:id="rId9" imgW="1981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653136"/>
                        <a:ext cx="4365625" cy="746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41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heme2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2" id="{ECE83340-E6D9-459C-97AF-79C12E80DB1F}" vid="{FDA210F9-807E-4B21-B752-8421258D0B25}"/>
    </a:ext>
  </a:extLst>
</a:theme>
</file>

<file path=ppt/theme/theme2.xml><?xml version="1.0" encoding="utf-8"?>
<a:theme xmlns:a="http://schemas.openxmlformats.org/drawingml/2006/main" name="slide distribusi teorit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1195</TotalTime>
  <Words>1075</Words>
  <Application>Microsoft Office PowerPoint</Application>
  <PresentationFormat>On-screen Show (4:3)</PresentationFormat>
  <Paragraphs>238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Theme2</vt:lpstr>
      <vt:lpstr>slide distribusi teoritis</vt:lpstr>
      <vt:lpstr>Equation</vt:lpstr>
      <vt:lpstr>PowerPoint Presentation</vt:lpstr>
      <vt:lpstr>1. Kuartil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DESIL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PRESENTIL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DISTRIBUSI  TEORITIS</dc:title>
  <dc:creator>rohman</dc:creator>
  <cp:lastModifiedBy>ASUS</cp:lastModifiedBy>
  <cp:revision>189</cp:revision>
  <cp:lastPrinted>2015-04-06T04:58:21Z</cp:lastPrinted>
  <dcterms:created xsi:type="dcterms:W3CDTF">2010-11-26T02:41:07Z</dcterms:created>
  <dcterms:modified xsi:type="dcterms:W3CDTF">2024-01-25T03:24:09Z</dcterms:modified>
</cp:coreProperties>
</file>