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handoutMasterIdLst>
    <p:handoutMasterId r:id="rId21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80" r:id="rId10"/>
    <p:sldId id="272" r:id="rId11"/>
    <p:sldId id="273" r:id="rId12"/>
    <p:sldId id="271" r:id="rId13"/>
    <p:sldId id="274" r:id="rId14"/>
    <p:sldId id="275" r:id="rId15"/>
    <p:sldId id="276" r:id="rId16"/>
    <p:sldId id="277" r:id="rId17"/>
    <p:sldId id="278" r:id="rId18"/>
    <p:sldId id="281" r:id="rId19"/>
  </p:sldIdLst>
  <p:sldSz cx="9144000" cy="6858000" type="screen4x3"/>
  <p:notesSz cx="6858000" cy="99456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3651" autoAdjust="0"/>
  </p:normalViewPr>
  <p:slideViewPr>
    <p:cSldViewPr>
      <p:cViewPr varScale="1">
        <p:scale>
          <a:sx n="74" d="100"/>
          <a:sy n="74" d="100"/>
        </p:scale>
        <p:origin x="-14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36E82-301D-4E32-88A5-03AE308F2E97}" type="datetimeFigureOut">
              <a:rPr lang="id-ID" smtClean="0"/>
              <a:pPr/>
              <a:t>03/05/2023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1E437-1A2D-4DD2-ADFE-DA66109E5CD1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1706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BDF34-B19C-42BE-B489-D37DE3C74FC0}" type="datetimeFigureOut">
              <a:rPr lang="id-ID" smtClean="0"/>
              <a:pPr/>
              <a:t>03/05/2023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B4888-B62E-44F6-BACF-7AD9E88A126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1295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B4888-B62E-44F6-BACF-7AD9E88A126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260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97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24903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0587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882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03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65656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38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828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144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95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0878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02A9CC-5185-4144-9B20-9ECBA1244673}" type="datetimeFigureOut">
              <a:rPr lang="fr-FR" smtClean="0"/>
              <a:pPr>
                <a:defRPr/>
              </a:pPr>
              <a:t>03/05/2023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2F0328-7027-4B5B-901E-F539D80F78A1}" type="slidenum">
              <a:rPr lang="fr-CA" smtClean="0"/>
              <a:pPr>
                <a:defRPr/>
              </a:pPr>
              <a:t>‹#›</a:t>
            </a:fld>
            <a:endParaRPr lang="fr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02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2.jpeg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.jpeg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jpe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1187624" y="836712"/>
            <a:ext cx="7280989" cy="86409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043608" y="1"/>
            <a:ext cx="7543800" cy="620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00"/>
                </a:solidFill>
                <a:latin typeface="Algerian" panose="04020705040A02060702" pitchFamily="82" charset="0"/>
              </a:rPr>
              <a:t>DATA ANALISIS</a:t>
            </a:r>
            <a:endParaRPr lang="fr-CA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4"/>
            <a:ext cx="8643054" cy="110680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Untuk nilai data yang besar, maka rata-rata ukur lebih mudah di hitung dengan menggunakan logaritma.</a:t>
            </a:r>
            <a:endParaRPr lang="id-ID" sz="2400" dirty="0">
              <a:solidFill>
                <a:schemeClr val="tx1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49426" y="1844824"/>
            <a:ext cx="4034542" cy="38808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i="1" dirty="0" smtClean="0">
                <a:solidFill>
                  <a:srgbClr val="002060"/>
                </a:solidFill>
              </a:rPr>
              <a:t>Untuk data tidak berkelompok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005929"/>
              </p:ext>
            </p:extLst>
          </p:nvPr>
        </p:nvGraphicFramePr>
        <p:xfrm>
          <a:off x="5907088" y="2341647"/>
          <a:ext cx="25463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0" name="Equation" r:id="rId4" imgW="1434960" imgH="457200" progId="Equation.3">
                  <p:embed/>
                </p:oleObj>
              </mc:Choice>
              <mc:Fallback>
                <p:oleObj name="Equation" r:id="rId4" imgW="1434960" imgH="457200" progId="Equation.3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7088" y="2341647"/>
                        <a:ext cx="254635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5003267" y="1866856"/>
            <a:ext cx="3588093" cy="38808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i="1" dirty="0" smtClean="0">
                <a:solidFill>
                  <a:srgbClr val="002060"/>
                </a:solidFill>
              </a:rPr>
              <a:t>Untuk data berkelompok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49764" y="3021885"/>
            <a:ext cx="8643054" cy="312163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Contoh 7 :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Rata-rata ukur untuk data: 2, 4, 8, 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721249"/>
              </p:ext>
            </p:extLst>
          </p:nvPr>
        </p:nvGraphicFramePr>
        <p:xfrm>
          <a:off x="393700" y="4332372"/>
          <a:ext cx="349408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1" name="Equation" r:id="rId6" imgW="1968480" imgH="431640" progId="Equation.3">
                  <p:embed/>
                </p:oleObj>
              </mc:Choice>
              <mc:Fallback>
                <p:oleObj name="Equation" r:id="rId6" imgW="1968480" imgH="431640" progId="Equation.3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4332372"/>
                        <a:ext cx="3494088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210724"/>
              </p:ext>
            </p:extLst>
          </p:nvPr>
        </p:nvGraphicFramePr>
        <p:xfrm>
          <a:off x="777875" y="2359110"/>
          <a:ext cx="24130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2" name="Equation" r:id="rId8" imgW="1358640" imgH="431640" progId="Equation.3">
                  <p:embed/>
                </p:oleObj>
              </mc:Choice>
              <mc:Fallback>
                <p:oleObj name="Equation" r:id="rId8" imgW="1358640" imgH="431640" progId="Equation.3">
                  <p:embed/>
                  <p:pic>
                    <p:nvPicPr>
                      <p:cNvPr id="0" name="Picture 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359110"/>
                        <a:ext cx="24130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615345"/>
              </p:ext>
            </p:extLst>
          </p:nvPr>
        </p:nvGraphicFramePr>
        <p:xfrm>
          <a:off x="449160" y="5097547"/>
          <a:ext cx="230028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3" name="Equation" r:id="rId10" imgW="1295280" imgH="431640" progId="Equation.3">
                  <p:embed/>
                </p:oleObj>
              </mc:Choice>
              <mc:Fallback>
                <p:oleObj name="Equation" r:id="rId10" imgW="1295280" imgH="431640" progId="Equation.3">
                  <p:embed/>
                  <p:pic>
                    <p:nvPicPr>
                      <p:cNvPr id="0" name="Picture 2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60" y="5097547"/>
                        <a:ext cx="2300288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405105"/>
              </p:ext>
            </p:extLst>
          </p:nvPr>
        </p:nvGraphicFramePr>
        <p:xfrm>
          <a:off x="476240" y="5871215"/>
          <a:ext cx="28194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4" name="Equation" r:id="rId12" imgW="1587240" imgH="203040" progId="Equation.3">
                  <p:embed/>
                </p:oleObj>
              </mc:Choice>
              <mc:Fallback>
                <p:oleObj name="Equation" r:id="rId12" imgW="1587240" imgH="203040" progId="Equation.3">
                  <p:embed/>
                  <p:pic>
                    <p:nvPicPr>
                      <p:cNvPr id="0" name="Picture 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40" y="5871215"/>
                        <a:ext cx="28194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2293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  <p:bldP spid="10" grpId="0" build="p"/>
      <p:bldP spid="15" grpId="0" build="p"/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4"/>
            <a:ext cx="8643054" cy="91379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b="1" dirty="0" smtClean="0">
                <a:solidFill>
                  <a:srgbClr val="002060"/>
                </a:solidFill>
              </a:rPr>
              <a:t>Contoh 8 : </a:t>
            </a:r>
          </a:p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Tentukan rata-rata ukur data modal perusahaan pada contoh 3</a:t>
            </a:r>
            <a:endParaRPr lang="id-ID" sz="2400" dirty="0">
              <a:solidFill>
                <a:schemeClr val="tx1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576370"/>
              </p:ext>
            </p:extLst>
          </p:nvPr>
        </p:nvGraphicFramePr>
        <p:xfrm>
          <a:off x="467544" y="1844824"/>
          <a:ext cx="7620002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365"/>
                <a:gridCol w="1736437"/>
                <a:gridCol w="1524000"/>
                <a:gridCol w="1280776"/>
                <a:gridCol w="1462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(Modal)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Tengah</a:t>
                      </a:r>
                      <a:r>
                        <a:rPr lang="en-US" baseline="0" dirty="0" smtClean="0"/>
                        <a:t> (X)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(f)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log 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f  </a:t>
                      </a:r>
                      <a:r>
                        <a:rPr lang="en-US" dirty="0" smtClean="0"/>
                        <a:t>log 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112-120</a:t>
                      </a:r>
                    </a:p>
                    <a:p>
                      <a:pPr algn="ctr"/>
                      <a:r>
                        <a:rPr lang="en-US" dirty="0" smtClean="0"/>
                        <a:t>121-129</a:t>
                      </a:r>
                    </a:p>
                    <a:p>
                      <a:pPr algn="ctr"/>
                      <a:r>
                        <a:rPr lang="en-US" dirty="0" smtClean="0"/>
                        <a:t>130-138</a:t>
                      </a:r>
                    </a:p>
                    <a:p>
                      <a:pPr algn="ctr"/>
                      <a:r>
                        <a:rPr lang="en-US" dirty="0" smtClean="0"/>
                        <a:t>139-147</a:t>
                      </a:r>
                    </a:p>
                    <a:p>
                      <a:pPr algn="ctr"/>
                      <a:r>
                        <a:rPr lang="en-US" dirty="0" smtClean="0"/>
                        <a:t>148-156</a:t>
                      </a:r>
                    </a:p>
                    <a:p>
                      <a:pPr algn="ctr"/>
                      <a:r>
                        <a:rPr lang="en-US" dirty="0" smtClean="0"/>
                        <a:t>157-165</a:t>
                      </a:r>
                    </a:p>
                    <a:p>
                      <a:pPr algn="ctr"/>
                      <a:r>
                        <a:rPr lang="en-US" dirty="0" smtClean="0"/>
                        <a:t>166-174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</a:p>
                    <a:p>
                      <a:pPr algn="ctr"/>
                      <a:r>
                        <a:rPr lang="en-US" dirty="0" smtClean="0"/>
                        <a:t>125</a:t>
                      </a:r>
                    </a:p>
                    <a:p>
                      <a:pPr algn="ctr"/>
                      <a:r>
                        <a:rPr lang="en-US" dirty="0" smtClean="0"/>
                        <a:t>134</a:t>
                      </a:r>
                    </a:p>
                    <a:p>
                      <a:pPr algn="ctr"/>
                      <a:r>
                        <a:rPr lang="en-US" dirty="0" smtClean="0"/>
                        <a:t>143</a:t>
                      </a:r>
                    </a:p>
                    <a:p>
                      <a:pPr algn="ctr"/>
                      <a:r>
                        <a:rPr lang="en-US" dirty="0" smtClean="0"/>
                        <a:t>152</a:t>
                      </a:r>
                    </a:p>
                    <a:p>
                      <a:pPr algn="ctr"/>
                      <a:r>
                        <a:rPr lang="en-US" dirty="0" smtClean="0"/>
                        <a:t>161</a:t>
                      </a:r>
                    </a:p>
                    <a:p>
                      <a:pPr algn="ctr"/>
                      <a:r>
                        <a:rPr lang="en-US" dirty="0" smtClean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12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2,064</a:t>
                      </a:r>
                    </a:p>
                    <a:p>
                      <a:pPr algn="ctr"/>
                      <a:r>
                        <a:rPr lang="en-US" dirty="0" smtClean="0"/>
                        <a:t>2,097</a:t>
                      </a:r>
                    </a:p>
                    <a:p>
                      <a:pPr algn="ctr"/>
                      <a:r>
                        <a:rPr lang="en-US" dirty="0" smtClean="0"/>
                        <a:t>2,127</a:t>
                      </a:r>
                    </a:p>
                    <a:p>
                      <a:pPr algn="ctr"/>
                      <a:r>
                        <a:rPr lang="en-US" dirty="0" smtClean="0"/>
                        <a:t>2,155</a:t>
                      </a:r>
                    </a:p>
                    <a:p>
                      <a:pPr algn="ctr"/>
                      <a:r>
                        <a:rPr lang="en-US" dirty="0" smtClean="0"/>
                        <a:t>2,182</a:t>
                      </a:r>
                    </a:p>
                    <a:p>
                      <a:pPr algn="ctr"/>
                      <a:r>
                        <a:rPr lang="en-US" dirty="0" smtClean="0"/>
                        <a:t>2,207</a:t>
                      </a:r>
                    </a:p>
                    <a:p>
                      <a:pPr algn="ctr"/>
                      <a:r>
                        <a:rPr lang="en-US" dirty="0" smtClean="0"/>
                        <a:t>2,230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8,256</a:t>
                      </a:r>
                    </a:p>
                    <a:p>
                      <a:pPr algn="r"/>
                      <a:r>
                        <a:rPr lang="en-US" dirty="0" smtClean="0"/>
                        <a:t>10,485</a:t>
                      </a:r>
                    </a:p>
                    <a:p>
                      <a:pPr algn="r"/>
                      <a:r>
                        <a:rPr lang="en-US" dirty="0" smtClean="0"/>
                        <a:t>17,016</a:t>
                      </a:r>
                    </a:p>
                    <a:p>
                      <a:pPr algn="r"/>
                      <a:r>
                        <a:rPr lang="en-US" dirty="0" smtClean="0"/>
                        <a:t>25,860</a:t>
                      </a:r>
                    </a:p>
                    <a:p>
                      <a:pPr algn="r"/>
                      <a:r>
                        <a:rPr lang="en-US" dirty="0" smtClean="0"/>
                        <a:t>10,910</a:t>
                      </a:r>
                    </a:p>
                    <a:p>
                      <a:pPr algn="r"/>
                      <a:r>
                        <a:rPr lang="en-US" dirty="0" smtClean="0"/>
                        <a:t>8,828</a:t>
                      </a:r>
                    </a:p>
                    <a:p>
                      <a:pPr algn="r"/>
                      <a:r>
                        <a:rPr lang="en-US" dirty="0" smtClean="0"/>
                        <a:t>4,460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85,815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04784"/>
              </p:ext>
            </p:extLst>
          </p:nvPr>
        </p:nvGraphicFramePr>
        <p:xfrm>
          <a:off x="611560" y="4659258"/>
          <a:ext cx="45751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Equation" r:id="rId4" imgW="2577960" imgH="457200" progId="Equation.3">
                  <p:embed/>
                </p:oleObj>
              </mc:Choice>
              <mc:Fallback>
                <p:oleObj name="Equation" r:id="rId4" imgW="2577960" imgH="457200" progId="Equation.3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659258"/>
                        <a:ext cx="457517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291152"/>
              </p:ext>
            </p:extLst>
          </p:nvPr>
        </p:nvGraphicFramePr>
        <p:xfrm>
          <a:off x="611560" y="5727655"/>
          <a:ext cx="35607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8" name="Equation" r:id="rId6" imgW="2006280" imgH="215640" progId="Equation.3">
                  <p:embed/>
                </p:oleObj>
              </mc:Choice>
              <mc:Fallback>
                <p:oleObj name="Equation" r:id="rId6" imgW="2006280" imgH="215640" progId="Equation.3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727655"/>
                        <a:ext cx="3560763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80078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4"/>
            <a:ext cx="8643054" cy="221279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rabicPeriod" startAt="3"/>
            </a:pPr>
            <a:r>
              <a:rPr lang="id-ID" sz="2400" b="1" dirty="0" smtClean="0">
                <a:solidFill>
                  <a:srgbClr val="002060"/>
                </a:solidFill>
              </a:rPr>
              <a:t>Rata-rata Harmonis </a:t>
            </a:r>
            <a:r>
              <a:rPr lang="en-US" sz="2400" i="1" dirty="0" smtClean="0">
                <a:solidFill>
                  <a:schemeClr val="tx1"/>
                </a:solidFill>
              </a:rPr>
              <a:t>(</a:t>
            </a:r>
            <a:r>
              <a:rPr lang="id-ID" sz="2400" i="1" dirty="0" smtClean="0">
                <a:solidFill>
                  <a:schemeClr val="tx1"/>
                </a:solidFill>
              </a:rPr>
              <a:t>Harmonic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mean</a:t>
            </a:r>
            <a:r>
              <a:rPr lang="en-US" sz="2400" i="1" dirty="0" smtClean="0">
                <a:solidFill>
                  <a:schemeClr val="tx1"/>
                </a:solidFill>
              </a:rPr>
              <a:t>)</a:t>
            </a:r>
            <a:endParaRPr lang="id-ID" sz="2400" i="1" dirty="0" smtClean="0">
              <a:solidFill>
                <a:schemeClr val="tx1"/>
              </a:solidFill>
            </a:endParaRPr>
          </a:p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i="1" dirty="0" smtClean="0">
                <a:solidFill>
                  <a:schemeClr val="tx1"/>
                </a:solidFill>
              </a:rPr>
              <a:t>	</a:t>
            </a:r>
            <a:r>
              <a:rPr lang="id-ID" sz="2400" dirty="0" smtClean="0">
                <a:solidFill>
                  <a:schemeClr val="tx1"/>
                </a:solidFill>
              </a:rPr>
              <a:t>Dipakai untuk kelompok data yang mempunyai ciri-ciri tertentu 	yang merupakan bilangan pecahan atau bilangan desimal.</a:t>
            </a:r>
          </a:p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	Rata-rata harmonis (R</a:t>
            </a:r>
            <a:r>
              <a:rPr lang="id-ID" sz="2400" baseline="-30000" dirty="0" smtClean="0">
                <a:solidFill>
                  <a:schemeClr val="tx1"/>
                </a:solidFill>
              </a:rPr>
              <a:t>H</a:t>
            </a:r>
            <a:r>
              <a:rPr lang="id-ID" sz="2400" dirty="0" smtClean="0">
                <a:solidFill>
                  <a:schemeClr val="tx1"/>
                </a:solidFill>
              </a:rPr>
              <a:t>) untuk kelompok data </a:t>
            </a:r>
            <a:r>
              <a:rPr lang="id-ID" sz="2400" i="1" dirty="0">
                <a:solidFill>
                  <a:schemeClr val="tx1"/>
                </a:solidFill>
              </a:rPr>
              <a:t>X</a:t>
            </a:r>
            <a:r>
              <a:rPr lang="id-ID" sz="2400" i="1" baseline="-25000" dirty="0">
                <a:solidFill>
                  <a:schemeClr val="tx1"/>
                </a:solidFill>
              </a:rPr>
              <a:t>1</a:t>
            </a:r>
            <a:r>
              <a:rPr lang="id-ID" sz="2400" i="1" dirty="0">
                <a:solidFill>
                  <a:schemeClr val="tx1"/>
                </a:solidFill>
              </a:rPr>
              <a:t>, X</a:t>
            </a:r>
            <a:r>
              <a:rPr lang="id-ID" sz="2400" i="1" baseline="-25000" dirty="0">
                <a:solidFill>
                  <a:schemeClr val="tx1"/>
                </a:solidFill>
              </a:rPr>
              <a:t>2</a:t>
            </a:r>
            <a:r>
              <a:rPr lang="id-ID" sz="2400" i="1" dirty="0">
                <a:solidFill>
                  <a:schemeClr val="tx1"/>
                </a:solidFill>
              </a:rPr>
              <a:t>, X</a:t>
            </a:r>
            <a:r>
              <a:rPr lang="id-ID" sz="2400" i="1" baseline="-25000" dirty="0">
                <a:solidFill>
                  <a:schemeClr val="tx1"/>
                </a:solidFill>
              </a:rPr>
              <a:t>3</a:t>
            </a:r>
            <a:r>
              <a:rPr lang="id-ID" sz="2400" i="1" dirty="0">
                <a:solidFill>
                  <a:schemeClr val="tx1"/>
                </a:solidFill>
              </a:rPr>
              <a:t>,.......</a:t>
            </a:r>
            <a:r>
              <a:rPr lang="id-ID" sz="2400" i="1" dirty="0" smtClean="0">
                <a:solidFill>
                  <a:schemeClr val="tx1"/>
                </a:solidFill>
              </a:rPr>
              <a:t>X</a:t>
            </a:r>
            <a:r>
              <a:rPr lang="id-ID" sz="2400" i="1" baseline="-25000" dirty="0" smtClean="0">
                <a:solidFill>
                  <a:schemeClr val="tx1"/>
                </a:solidFill>
              </a:rPr>
              <a:t>n </a:t>
            </a:r>
            <a:r>
              <a:rPr lang="id-ID" sz="2400" dirty="0" smtClean="0">
                <a:solidFill>
                  <a:schemeClr val="tx1"/>
                </a:solidFill>
              </a:rPr>
              <a:t>di 	defenisikan sebagai :</a:t>
            </a:r>
            <a:r>
              <a:rPr lang="id-ID" sz="2400" baseline="-25000" dirty="0" smtClean="0">
                <a:solidFill>
                  <a:schemeClr val="tx1"/>
                </a:solidFill>
              </a:rPr>
              <a:t>	 </a:t>
            </a:r>
            <a:r>
              <a:rPr lang="id-ID" sz="2400" dirty="0" smtClean="0">
                <a:solidFill>
                  <a:schemeClr val="tx1"/>
                </a:solidFill>
              </a:rPr>
              <a:t> </a:t>
            </a:r>
            <a:endParaRPr lang="id-ID" sz="2400" dirty="0">
              <a:solidFill>
                <a:schemeClr val="tx1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7544" y="2780928"/>
            <a:ext cx="4034542" cy="38808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i="1" dirty="0" smtClean="0">
                <a:solidFill>
                  <a:srgbClr val="002060"/>
                </a:solidFill>
              </a:rPr>
              <a:t>Untuk data tidak berkelompok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051435" y="2780928"/>
            <a:ext cx="3588093" cy="38808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i="1" dirty="0" smtClean="0">
                <a:solidFill>
                  <a:srgbClr val="002060"/>
                </a:solidFill>
              </a:rPr>
              <a:t>Untuk data berkelompok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459357"/>
              </p:ext>
            </p:extLst>
          </p:nvPr>
        </p:nvGraphicFramePr>
        <p:xfrm>
          <a:off x="1016893" y="3121134"/>
          <a:ext cx="160178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8" name="Equation" r:id="rId4" imgW="901440" imgH="622080" progId="Equation.3">
                  <p:embed/>
                </p:oleObj>
              </mc:Choice>
              <mc:Fallback>
                <p:oleObj name="Equation" r:id="rId4" imgW="901440" imgH="622080" progId="Equation.3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893" y="3121134"/>
                        <a:ext cx="1601788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515672"/>
              </p:ext>
            </p:extLst>
          </p:nvPr>
        </p:nvGraphicFramePr>
        <p:xfrm>
          <a:off x="5466918" y="3068960"/>
          <a:ext cx="160178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9" name="Equation" r:id="rId6" imgW="901440" imgH="622080" progId="Equation.3">
                  <p:embed/>
                </p:oleObj>
              </mc:Choice>
              <mc:Fallback>
                <p:oleObj name="Equation" r:id="rId6" imgW="901440" imgH="622080" progId="Equation.3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6918" y="3068960"/>
                        <a:ext cx="1601788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249764" y="4243328"/>
            <a:ext cx="8643054" cy="89646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Contoh 9 :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Rata-rata harmonis untuk data: 1/3, 2/5, 3/7,  4/9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355626"/>
              </p:ext>
            </p:extLst>
          </p:nvPr>
        </p:nvGraphicFramePr>
        <p:xfrm>
          <a:off x="467544" y="5139793"/>
          <a:ext cx="7083426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0" name="Equation" r:id="rId8" imgW="3987720" imgH="622080" progId="Equation.3">
                  <p:embed/>
                </p:oleObj>
              </mc:Choice>
              <mc:Fallback>
                <p:oleObj name="Equation" r:id="rId8" imgW="3987720" imgH="622080" progId="Equation.3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139793"/>
                        <a:ext cx="7083426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75227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  <p:bldP spid="8" grpId="0" build="p"/>
      <p:bldP spid="10" grpId="0" build="p"/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249426" y="620688"/>
            <a:ext cx="8643054" cy="1057813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rgbClr val="002060"/>
                </a:solidFill>
              </a:rPr>
              <a:t>Contoh 10 :</a:t>
            </a:r>
          </a:p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>
                <a:solidFill>
                  <a:schemeClr val="tx1"/>
                </a:solidFill>
              </a:rPr>
              <a:t>Tentukan rata-rata </a:t>
            </a:r>
            <a:r>
              <a:rPr lang="id-ID" sz="2000" dirty="0" smtClean="0">
                <a:solidFill>
                  <a:schemeClr val="tx1"/>
                </a:solidFill>
              </a:rPr>
              <a:t>harmonis </a:t>
            </a:r>
            <a:r>
              <a:rPr lang="id-ID" sz="2000" dirty="0">
                <a:solidFill>
                  <a:schemeClr val="tx1"/>
                </a:solidFill>
              </a:rPr>
              <a:t>data modal perusahaan pada contoh 3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636548"/>
              </p:ext>
            </p:extLst>
          </p:nvPr>
        </p:nvGraphicFramePr>
        <p:xfrm>
          <a:off x="467544" y="1556792"/>
          <a:ext cx="6157578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6365"/>
                <a:gridCol w="1736437"/>
                <a:gridCol w="1524000"/>
                <a:gridCol w="12807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(Modal)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Tengah</a:t>
                      </a:r>
                      <a:r>
                        <a:rPr lang="en-US" baseline="0" dirty="0" smtClean="0"/>
                        <a:t> (X)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(f)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f/X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112-120</a:t>
                      </a:r>
                    </a:p>
                    <a:p>
                      <a:pPr algn="ctr"/>
                      <a:r>
                        <a:rPr lang="en-US" dirty="0" smtClean="0"/>
                        <a:t>121-129</a:t>
                      </a:r>
                    </a:p>
                    <a:p>
                      <a:pPr algn="ctr"/>
                      <a:r>
                        <a:rPr lang="en-US" dirty="0" smtClean="0"/>
                        <a:t>130-138</a:t>
                      </a:r>
                    </a:p>
                    <a:p>
                      <a:pPr algn="ctr"/>
                      <a:r>
                        <a:rPr lang="en-US" dirty="0" smtClean="0"/>
                        <a:t>139-147</a:t>
                      </a:r>
                    </a:p>
                    <a:p>
                      <a:pPr algn="ctr"/>
                      <a:r>
                        <a:rPr lang="en-US" dirty="0" smtClean="0"/>
                        <a:t>148-156</a:t>
                      </a:r>
                    </a:p>
                    <a:p>
                      <a:pPr algn="ctr"/>
                      <a:r>
                        <a:rPr lang="en-US" dirty="0" smtClean="0"/>
                        <a:t>157-165</a:t>
                      </a:r>
                    </a:p>
                    <a:p>
                      <a:pPr algn="ctr"/>
                      <a:r>
                        <a:rPr lang="en-US" dirty="0" smtClean="0"/>
                        <a:t>166-174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</a:p>
                    <a:p>
                      <a:pPr algn="ctr"/>
                      <a:r>
                        <a:rPr lang="en-US" dirty="0" smtClean="0"/>
                        <a:t>125</a:t>
                      </a:r>
                    </a:p>
                    <a:p>
                      <a:pPr algn="ctr"/>
                      <a:r>
                        <a:rPr lang="en-US" dirty="0" smtClean="0"/>
                        <a:t>134</a:t>
                      </a:r>
                    </a:p>
                    <a:p>
                      <a:pPr algn="ctr"/>
                      <a:r>
                        <a:rPr lang="en-US" dirty="0" smtClean="0"/>
                        <a:t>143</a:t>
                      </a:r>
                    </a:p>
                    <a:p>
                      <a:pPr algn="ctr"/>
                      <a:r>
                        <a:rPr lang="en-US" dirty="0" smtClean="0"/>
                        <a:t>152</a:t>
                      </a:r>
                    </a:p>
                    <a:p>
                      <a:pPr algn="ctr"/>
                      <a:r>
                        <a:rPr lang="en-US" dirty="0" smtClean="0"/>
                        <a:t>161</a:t>
                      </a:r>
                    </a:p>
                    <a:p>
                      <a:pPr algn="ctr"/>
                      <a:r>
                        <a:rPr lang="en-US" dirty="0" smtClean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12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0,034</a:t>
                      </a:r>
                    </a:p>
                    <a:p>
                      <a:pPr algn="ctr"/>
                      <a:r>
                        <a:rPr lang="en-US" dirty="0" smtClean="0"/>
                        <a:t>0,040</a:t>
                      </a:r>
                    </a:p>
                    <a:p>
                      <a:pPr algn="ctr"/>
                      <a:r>
                        <a:rPr lang="en-US" dirty="0" smtClean="0"/>
                        <a:t>0,060</a:t>
                      </a:r>
                    </a:p>
                    <a:p>
                      <a:pPr algn="ctr"/>
                      <a:r>
                        <a:rPr lang="en-US" dirty="0" smtClean="0"/>
                        <a:t>0,084</a:t>
                      </a:r>
                    </a:p>
                    <a:p>
                      <a:pPr algn="ctr"/>
                      <a:r>
                        <a:rPr lang="en-US" dirty="0" smtClean="0"/>
                        <a:t>0,033</a:t>
                      </a:r>
                    </a:p>
                    <a:p>
                      <a:pPr algn="ctr"/>
                      <a:r>
                        <a:rPr lang="en-US" dirty="0" smtClean="0"/>
                        <a:t>0,025</a:t>
                      </a:r>
                    </a:p>
                    <a:p>
                      <a:pPr algn="ctr"/>
                      <a:r>
                        <a:rPr lang="en-US" dirty="0" smtClean="0"/>
                        <a:t>0,012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0,288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747840"/>
              </p:ext>
            </p:extLst>
          </p:nvPr>
        </p:nvGraphicFramePr>
        <p:xfrm>
          <a:off x="640971" y="4653136"/>
          <a:ext cx="3609976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4" imgW="2031840" imgH="622080" progId="Equation.3">
                  <p:embed/>
                </p:oleObj>
              </mc:Choice>
              <mc:Fallback>
                <p:oleObj name="Equation" r:id="rId4" imgW="2031840" imgH="6220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71" y="4653136"/>
                        <a:ext cx="3609976" cy="1101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82594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3"/>
            <a:ext cx="8643054" cy="293002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 typeface="+mj-lt"/>
              <a:buAutoNum type="arabicPeriod" startAt="4"/>
            </a:pPr>
            <a:r>
              <a:rPr lang="id-ID" sz="2400" dirty="0" smtClean="0">
                <a:solidFill>
                  <a:srgbClr val="002060"/>
                </a:solidFill>
              </a:rPr>
              <a:t>Median </a:t>
            </a:r>
          </a:p>
          <a:p>
            <a:pPr marL="201168" lvl="1" indent="0" defTabSz="542925" fontAlgn="auto">
              <a:buNone/>
            </a:pPr>
            <a:r>
              <a:rPr lang="id-ID" sz="2400" dirty="0" smtClean="0"/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Median </a:t>
            </a:r>
            <a:r>
              <a:rPr lang="en-US" sz="2400" dirty="0" err="1" smtClean="0">
                <a:solidFill>
                  <a:schemeClr val="tx1"/>
                </a:solidFill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tengah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kelompok</a:t>
            </a:r>
            <a:r>
              <a:rPr lang="en-US" sz="2400" dirty="0" smtClean="0">
                <a:solidFill>
                  <a:schemeClr val="tx1"/>
                </a:solidFill>
              </a:rPr>
              <a:t> data yang </a:t>
            </a:r>
            <a:r>
              <a:rPr lang="en-US" sz="2400" dirty="0" err="1" smtClean="0">
                <a:solidFill>
                  <a:schemeClr val="tx1"/>
                </a:solidFill>
              </a:rPr>
              <a:t>telah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diurutkan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 fontAlgn="auto"/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sampel</a:t>
            </a:r>
            <a:r>
              <a:rPr lang="en-US" sz="2400" dirty="0" smtClean="0">
                <a:solidFill>
                  <a:schemeClr val="tx1"/>
                </a:solidFill>
              </a:rPr>
              <a:t> :</a:t>
            </a:r>
          </a:p>
          <a:p>
            <a:pPr lvl="1" defTabSz="622300" fontAlgn="auto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Median data </a:t>
            </a:r>
            <a:r>
              <a:rPr lang="en-US" sz="2400" dirty="0" err="1" smtClean="0">
                <a:solidFill>
                  <a:schemeClr val="tx1"/>
                </a:solidFill>
              </a:rPr>
              <a:t>ganjil</a:t>
            </a:r>
            <a:r>
              <a:rPr lang="en-US" sz="2400" dirty="0" smtClean="0">
                <a:solidFill>
                  <a:schemeClr val="tx1"/>
                </a:solidFill>
              </a:rPr>
              <a:t> =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yang paling </a:t>
            </a:r>
            <a:r>
              <a:rPr lang="en-US" sz="2400" dirty="0" err="1" smtClean="0">
                <a:solidFill>
                  <a:schemeClr val="tx1"/>
                </a:solidFill>
              </a:rPr>
              <a:t>tengah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1" defTabSz="622300" fontAlgn="auto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Median data </a:t>
            </a:r>
            <a:r>
              <a:rPr lang="en-US" sz="2400" dirty="0" err="1" smtClean="0">
                <a:solidFill>
                  <a:schemeClr val="tx1"/>
                </a:solidFill>
              </a:rPr>
              <a:t>genap</a:t>
            </a:r>
            <a:r>
              <a:rPr lang="en-US" sz="2400" dirty="0" smtClean="0">
                <a:solidFill>
                  <a:schemeClr val="tx1"/>
                </a:solidFill>
              </a:rPr>
              <a:t> = rata-rata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tengah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2" fontAlgn="auto"/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berkelompok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:                   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64276"/>
              </p:ext>
            </p:extLst>
          </p:nvPr>
        </p:nvGraphicFramePr>
        <p:xfrm>
          <a:off x="637118" y="3717032"/>
          <a:ext cx="2653316" cy="18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4" imgW="1447800" imgH="1016000" progId="Equation.3">
                  <p:embed/>
                </p:oleObj>
              </mc:Choice>
              <mc:Fallback>
                <p:oleObj name="Equation" r:id="rId4" imgW="1447800" imgH="101600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118" y="3717032"/>
                        <a:ext cx="2653316" cy="1861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3419872" y="3717032"/>
            <a:ext cx="5328592" cy="266564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Med	= median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tx1"/>
                </a:solidFill>
              </a:rPr>
              <a:t>L</a:t>
            </a:r>
            <a:r>
              <a:rPr lang="id-ID" baseline="-25000" dirty="0" smtClean="0">
                <a:solidFill>
                  <a:schemeClr val="tx1"/>
                </a:solidFill>
              </a:rPr>
              <a:t>0</a:t>
            </a:r>
            <a:r>
              <a:rPr lang="id-ID" dirty="0" smtClean="0">
                <a:solidFill>
                  <a:schemeClr val="tx1"/>
                </a:solidFill>
              </a:rPr>
              <a:t>	= batas bawah kelas median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c	= lebar kelas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id-ID" dirty="0" smtClean="0">
                <a:solidFill>
                  <a:schemeClr val="tx1"/>
                </a:solidFill>
              </a:rPr>
              <a:t>n	= banyaknya data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F	= jumlah frekuensi semua kelas sebelum 	   kelas yanag mengandung median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</a:pPr>
            <a:r>
              <a:rPr lang="id-ID" i="1" dirty="0" smtClean="0">
                <a:solidFill>
                  <a:schemeClr val="tx1"/>
                </a:solidFill>
              </a:rPr>
              <a:t>f</a:t>
            </a:r>
            <a:r>
              <a:rPr lang="id-ID" dirty="0" smtClean="0">
                <a:solidFill>
                  <a:schemeClr val="tx1"/>
                </a:solidFill>
              </a:rPr>
              <a:t>	= frekuensi kelas median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274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787732"/>
              </p:ext>
            </p:extLst>
          </p:nvPr>
        </p:nvGraphicFramePr>
        <p:xfrm>
          <a:off x="467544" y="4365104"/>
          <a:ext cx="5845175" cy="1443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4" imgW="3187440" imgH="787320" progId="Equation.3">
                  <p:embed/>
                </p:oleObj>
              </mc:Choice>
              <mc:Fallback>
                <p:oleObj name="Equation" r:id="rId4" imgW="3187440" imgH="78732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365104"/>
                        <a:ext cx="5845175" cy="1443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249426" y="620688"/>
            <a:ext cx="8643054" cy="89798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rgbClr val="002060"/>
                </a:solidFill>
              </a:rPr>
              <a:t>Contoh 10 :</a:t>
            </a:r>
          </a:p>
          <a:p>
            <a:pPr marL="0" lvl="1" indent="0" defTabSz="185738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	Tentukan median data </a:t>
            </a:r>
            <a:r>
              <a:rPr lang="id-ID" sz="2000" dirty="0">
                <a:solidFill>
                  <a:schemeClr val="tx1"/>
                </a:solidFill>
              </a:rPr>
              <a:t>modal perusahaan pada contoh 3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581801"/>
              </p:ext>
            </p:extLst>
          </p:nvPr>
        </p:nvGraphicFramePr>
        <p:xfrm>
          <a:off x="539552" y="1472092"/>
          <a:ext cx="3096344" cy="2532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581"/>
                <a:gridCol w="1470763"/>
              </a:tblGrid>
              <a:tr h="39425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(Modal)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(f)</a:t>
                      </a:r>
                      <a:endParaRPr lang="en-US" dirty="0"/>
                    </a:p>
                  </a:txBody>
                  <a:tcPr/>
                </a:tc>
              </a:tr>
              <a:tr h="21387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112-120</a:t>
                      </a:r>
                    </a:p>
                    <a:p>
                      <a:pPr algn="ctr"/>
                      <a:r>
                        <a:rPr lang="en-US" dirty="0" smtClean="0"/>
                        <a:t>121-129</a:t>
                      </a:r>
                    </a:p>
                    <a:p>
                      <a:pPr algn="ctr"/>
                      <a:r>
                        <a:rPr lang="en-US" dirty="0" smtClean="0"/>
                        <a:t>130-138</a:t>
                      </a:r>
                    </a:p>
                    <a:p>
                      <a:pPr algn="ctr"/>
                      <a:r>
                        <a:rPr lang="en-US" dirty="0" smtClean="0"/>
                        <a:t>139-147</a:t>
                      </a:r>
                    </a:p>
                    <a:p>
                      <a:pPr algn="ctr"/>
                      <a:r>
                        <a:rPr lang="en-US" dirty="0" smtClean="0"/>
                        <a:t>148-156</a:t>
                      </a:r>
                    </a:p>
                    <a:p>
                      <a:pPr algn="ctr"/>
                      <a:r>
                        <a:rPr lang="en-US" dirty="0" smtClean="0"/>
                        <a:t>157-165</a:t>
                      </a:r>
                    </a:p>
                    <a:p>
                      <a:pPr algn="ctr"/>
                      <a:r>
                        <a:rPr lang="en-US" dirty="0" smtClean="0"/>
                        <a:t>166-174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12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702998"/>
              </p:ext>
            </p:extLst>
          </p:nvPr>
        </p:nvGraphicFramePr>
        <p:xfrm>
          <a:off x="3851920" y="2291829"/>
          <a:ext cx="4489450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6" imgW="2857320" imgH="1320480" progId="Equation.3">
                  <p:embed/>
                </p:oleObj>
              </mc:Choice>
              <mc:Fallback>
                <p:oleObj name="Equation" r:id="rId6" imgW="2857320" imgH="132048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291829"/>
                        <a:ext cx="4489450" cy="207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37454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3"/>
            <a:ext cx="8643054" cy="293002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 typeface="+mj-lt"/>
              <a:buAutoNum type="arabicPeriod" startAt="5"/>
            </a:pPr>
            <a:r>
              <a:rPr lang="id-ID" sz="2400" dirty="0" smtClean="0">
                <a:solidFill>
                  <a:srgbClr val="002060"/>
                </a:solidFill>
              </a:rPr>
              <a:t>Modus</a:t>
            </a:r>
          </a:p>
          <a:p>
            <a:pPr marL="201168" lvl="1" indent="0" defTabSz="542925" fontAlgn="auto">
              <a:buNone/>
            </a:pPr>
            <a:r>
              <a:rPr lang="id-ID" sz="2400" dirty="0" smtClean="0"/>
              <a:t>	</a:t>
            </a:r>
            <a:r>
              <a:rPr lang="en-US" sz="2400" dirty="0">
                <a:solidFill>
                  <a:schemeClr val="tx1"/>
                </a:solidFill>
              </a:rPr>
              <a:t>Modus </a:t>
            </a:r>
            <a:r>
              <a:rPr lang="en-US" sz="2400" dirty="0" err="1">
                <a:solidFill>
                  <a:schemeClr val="tx1"/>
                </a:solidFill>
              </a:rPr>
              <a:t>menyatakan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gejala</a:t>
            </a:r>
            <a:r>
              <a:rPr lang="en-US" sz="2400" dirty="0">
                <a:solidFill>
                  <a:schemeClr val="tx1"/>
                </a:solidFill>
              </a:rPr>
              <a:t> yang paling </a:t>
            </a:r>
            <a:r>
              <a:rPr lang="en-US" sz="2400" dirty="0" err="1">
                <a:solidFill>
                  <a:schemeClr val="tx1"/>
                </a:solidFill>
              </a:rPr>
              <a:t>sering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paling 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banyak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muncul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lvl="2" fontAlgn="auto"/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sampel</a:t>
            </a:r>
            <a:r>
              <a:rPr lang="en-US" sz="2400" dirty="0" smtClean="0">
                <a:solidFill>
                  <a:schemeClr val="tx1"/>
                </a:solidFill>
              </a:rPr>
              <a:t> :</a:t>
            </a:r>
          </a:p>
          <a:p>
            <a:pPr lvl="1" defTabSz="622300" fontAlgn="auto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id-ID" sz="2400" dirty="0" smtClean="0">
                <a:solidFill>
                  <a:schemeClr val="tx1"/>
                </a:solidFill>
              </a:rPr>
              <a:t>	Modus = data yang paling sering muncul atau frekuensi terbesar</a:t>
            </a:r>
          </a:p>
          <a:p>
            <a:pPr lvl="1" defTabSz="622300" fontAlgn="auto">
              <a:buFont typeface="Wingdings 2" pitchFamily="18" charset="2"/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lvl="1" defTabSz="622300" fontAlgn="auto"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Untuk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berkelompok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:                   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247547"/>
              </p:ext>
            </p:extLst>
          </p:nvPr>
        </p:nvGraphicFramePr>
        <p:xfrm>
          <a:off x="726331" y="3768728"/>
          <a:ext cx="2549525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4" imgW="1498320" imgH="711000" progId="Equation.3">
                  <p:embed/>
                </p:oleObj>
              </mc:Choice>
              <mc:Fallback>
                <p:oleObj name="Equation" r:id="rId4" imgW="1498320" imgH="711000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331" y="3768728"/>
                        <a:ext cx="2549525" cy="1211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88094"/>
              </p:ext>
            </p:extLst>
          </p:nvPr>
        </p:nvGraphicFramePr>
        <p:xfrm>
          <a:off x="3409950" y="3605213"/>
          <a:ext cx="5303838" cy="260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tion" r:id="rId6" imgW="3238200" imgH="1587240" progId="Equation.3">
                  <p:embed/>
                </p:oleObj>
              </mc:Choice>
              <mc:Fallback>
                <p:oleObj name="Equation" r:id="rId6" imgW="3238200" imgH="158724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605213"/>
                        <a:ext cx="5303838" cy="2601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56252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49426" y="620688"/>
            <a:ext cx="8643054" cy="89798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rgbClr val="002060"/>
                </a:solidFill>
              </a:rPr>
              <a:t>Contoh 11 :</a:t>
            </a:r>
          </a:p>
          <a:p>
            <a:pPr marL="0" lvl="1" indent="0" defTabSz="185738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	Tentukan modus data </a:t>
            </a:r>
            <a:r>
              <a:rPr lang="id-ID" sz="2000" dirty="0">
                <a:solidFill>
                  <a:schemeClr val="tx1"/>
                </a:solidFill>
              </a:rPr>
              <a:t>modal perusahaan pada contoh 3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581801"/>
              </p:ext>
            </p:extLst>
          </p:nvPr>
        </p:nvGraphicFramePr>
        <p:xfrm>
          <a:off x="539552" y="1472092"/>
          <a:ext cx="3096344" cy="2532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581"/>
                <a:gridCol w="1470763"/>
              </a:tblGrid>
              <a:tr h="39425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Kelas</a:t>
                      </a:r>
                      <a:r>
                        <a:rPr lang="en-US" dirty="0" smtClean="0"/>
                        <a:t> (Modal)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(f)</a:t>
                      </a:r>
                      <a:endParaRPr lang="en-US" dirty="0"/>
                    </a:p>
                  </a:txBody>
                  <a:tcPr/>
                </a:tc>
              </a:tr>
              <a:tr h="21387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112-120</a:t>
                      </a:r>
                    </a:p>
                    <a:p>
                      <a:pPr algn="ctr"/>
                      <a:r>
                        <a:rPr lang="en-US" dirty="0" smtClean="0"/>
                        <a:t>121-129</a:t>
                      </a:r>
                    </a:p>
                    <a:p>
                      <a:pPr algn="ctr"/>
                      <a:r>
                        <a:rPr lang="en-US" dirty="0" smtClean="0"/>
                        <a:t>130-138</a:t>
                      </a:r>
                    </a:p>
                    <a:p>
                      <a:pPr algn="ctr"/>
                      <a:r>
                        <a:rPr lang="en-US" dirty="0" smtClean="0"/>
                        <a:t>139-147</a:t>
                      </a:r>
                    </a:p>
                    <a:p>
                      <a:pPr algn="ctr"/>
                      <a:r>
                        <a:rPr lang="en-US" dirty="0" smtClean="0"/>
                        <a:t>148-156</a:t>
                      </a:r>
                    </a:p>
                    <a:p>
                      <a:pPr algn="ctr"/>
                      <a:r>
                        <a:rPr lang="en-US" dirty="0" smtClean="0"/>
                        <a:t>157-165</a:t>
                      </a:r>
                    </a:p>
                    <a:p>
                      <a:pPr algn="ctr"/>
                      <a:r>
                        <a:rPr lang="en-US" dirty="0" smtClean="0"/>
                        <a:t>166-174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12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006672"/>
              </p:ext>
            </p:extLst>
          </p:nvPr>
        </p:nvGraphicFramePr>
        <p:xfrm>
          <a:off x="467544" y="4135383"/>
          <a:ext cx="7445586" cy="774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4" imgW="4305240" imgH="431640" progId="Equation.3">
                  <p:embed/>
                </p:oleObj>
              </mc:Choice>
              <mc:Fallback>
                <p:oleObj name="Equation" r:id="rId4" imgW="4305240" imgH="43164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135383"/>
                        <a:ext cx="7445586" cy="774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1830"/>
              </p:ext>
            </p:extLst>
          </p:nvPr>
        </p:nvGraphicFramePr>
        <p:xfrm>
          <a:off x="486408" y="5211500"/>
          <a:ext cx="4948238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9" name="Equation" r:id="rId6" imgW="2908080" imgH="431640" progId="Equation.3">
                  <p:embed/>
                </p:oleObj>
              </mc:Choice>
              <mc:Fallback>
                <p:oleObj name="Equation" r:id="rId6" imgW="2908080" imgH="43164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08" y="5211500"/>
                        <a:ext cx="4948238" cy="735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3011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29061" y="45303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chemeClr val="tx1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49426" y="908720"/>
            <a:ext cx="8643054" cy="89798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LATIHAN</a:t>
            </a:r>
            <a:endParaRPr lang="id-ID" sz="4800" b="1" dirty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741108"/>
              </p:ext>
            </p:extLst>
          </p:nvPr>
        </p:nvGraphicFramePr>
        <p:xfrm>
          <a:off x="4606590" y="1628800"/>
          <a:ext cx="242982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457"/>
                <a:gridCol w="1325372"/>
              </a:tblGrid>
              <a:tr h="32583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Frekuensi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15 –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26 –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37 – 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48 – 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59 – 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r>
                        <a:rPr lang="en-US" dirty="0" smtClean="0"/>
                        <a:t>70 – 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2583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9060" y="1628800"/>
            <a:ext cx="372691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dirty="0" err="1" smtClean="0"/>
              <a:t>Berikut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mata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</a:t>
            </a:r>
            <a:r>
              <a:rPr lang="en-US" sz="2400" dirty="0" smtClean="0"/>
              <a:t>Data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Prodi SI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random, </a:t>
            </a:r>
            <a:r>
              <a:rPr lang="en-US" sz="2400" dirty="0" err="1"/>
              <a:t>terambil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30 </a:t>
            </a:r>
            <a:r>
              <a:rPr lang="en-US" sz="2400" dirty="0" err="1"/>
              <a:t>nilai</a:t>
            </a:r>
            <a:r>
              <a:rPr lang="en-US" sz="2400" dirty="0" smtClean="0"/>
              <a:t>.</a:t>
            </a:r>
          </a:p>
          <a:p>
            <a:pPr marL="0" lvl="1"/>
            <a:endParaRPr lang="en-US" sz="2400" dirty="0"/>
          </a:p>
          <a:p>
            <a:r>
              <a:rPr lang="en-US" sz="2400" dirty="0" err="1"/>
              <a:t>Carilah</a:t>
            </a:r>
            <a:r>
              <a:rPr lang="en-US" sz="2400" dirty="0"/>
              <a:t> Rata </a:t>
            </a:r>
            <a:r>
              <a:rPr lang="en-US" sz="2400" dirty="0" err="1"/>
              <a:t>rata</a:t>
            </a:r>
            <a:r>
              <a:rPr lang="en-US" sz="2400" dirty="0"/>
              <a:t>, Modus </a:t>
            </a:r>
            <a:r>
              <a:rPr lang="en-US" sz="2400" dirty="0" err="1"/>
              <a:t>dan</a:t>
            </a:r>
            <a:r>
              <a:rPr lang="en-US" sz="2400"/>
              <a:t> </a:t>
            </a:r>
            <a:r>
              <a:rPr lang="en-US" sz="2400" smtClean="0"/>
              <a:t>Median.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4205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3"/>
            <a:ext cx="8643054" cy="566767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400" dirty="0" err="1" smtClean="0">
                <a:solidFill>
                  <a:schemeClr val="tx1"/>
                </a:solidFill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pemusatan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 data atau disebut juga rata-rata (</a:t>
            </a:r>
            <a:r>
              <a:rPr lang="id-ID" sz="2400" i="1" dirty="0" smtClean="0">
                <a:solidFill>
                  <a:schemeClr val="tx1"/>
                </a:solidFill>
              </a:rPr>
              <a:t>average</a:t>
            </a:r>
            <a:r>
              <a:rPr lang="id-ID" sz="2400" dirty="0" smtClean="0">
                <a:solidFill>
                  <a:schemeClr val="tx1"/>
                </a:solidFill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</a:rPr>
              <a:t>menunjukkan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dimana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data </a:t>
            </a:r>
            <a:r>
              <a:rPr lang="en-US" sz="2400" dirty="0" err="1" smtClean="0">
                <a:solidFill>
                  <a:schemeClr val="tx1"/>
                </a:solidFill>
              </a:rPr>
              <a:t>memusat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suatu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kumpulan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pengamatan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memusat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</a:rPr>
              <a:t>mengelompok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fontAlgn="auto"/>
            <a:r>
              <a:rPr lang="en-US" sz="2400" b="1" dirty="0" err="1" smtClean="0">
                <a:solidFill>
                  <a:srgbClr val="002060"/>
                </a:solidFill>
              </a:rPr>
              <a:t>Ukuran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</a:rPr>
              <a:t>pemusatan </a:t>
            </a:r>
            <a:r>
              <a:rPr lang="id-ID" sz="2400" dirty="0" smtClean="0">
                <a:solidFill>
                  <a:schemeClr val="tx1"/>
                </a:solidFill>
              </a:rPr>
              <a:t>adalah nilai tunggal yang mewakili semua data atau kumpulan pengamatan dan nilai tersebut menunjukkan pusat data.</a:t>
            </a:r>
          </a:p>
          <a:p>
            <a:pPr fontAlgn="auto"/>
            <a:r>
              <a:rPr lang="id-ID" sz="2400" b="1" u="sng" dirty="0" smtClean="0">
                <a:solidFill>
                  <a:srgbClr val="002060"/>
                </a:solidFill>
              </a:rPr>
              <a:t>Ukuran Pemusatan Data terdiri dari :</a:t>
            </a:r>
          </a:p>
          <a:p>
            <a:pPr marL="776288" lvl="1" indent="-457200"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tx1"/>
                </a:solidFill>
              </a:rPr>
              <a:t>Rata-rata </a:t>
            </a:r>
            <a:r>
              <a:rPr lang="en-US" sz="2400" i="1" dirty="0">
                <a:solidFill>
                  <a:schemeClr val="tx1"/>
                </a:solidFill>
              </a:rPr>
              <a:t>(</a:t>
            </a:r>
            <a:r>
              <a:rPr lang="id-ID" sz="2400" i="1" dirty="0">
                <a:solidFill>
                  <a:schemeClr val="tx1"/>
                </a:solidFill>
              </a:rPr>
              <a:t>average</a:t>
            </a:r>
            <a:r>
              <a:rPr lang="en-US" sz="2400" i="1" dirty="0">
                <a:solidFill>
                  <a:schemeClr val="tx1"/>
                </a:solidFill>
              </a:rPr>
              <a:t>)</a:t>
            </a:r>
            <a:endParaRPr lang="id-ID" sz="2400" i="1" dirty="0">
              <a:solidFill>
                <a:schemeClr val="tx1"/>
              </a:solidFill>
            </a:endParaRPr>
          </a:p>
          <a:p>
            <a:pPr marL="1247775" lvl="1" indent="-514350">
              <a:buFont typeface="+mj-lt"/>
              <a:buAutoNum type="alphaLcParenR"/>
              <a:tabLst>
                <a:tab pos="1250950" algn="l"/>
              </a:tabLst>
              <a:defRPr/>
            </a:pPr>
            <a:r>
              <a:rPr lang="id-ID" sz="2400" dirty="0">
                <a:solidFill>
                  <a:schemeClr val="tx1"/>
                </a:solidFill>
              </a:rPr>
              <a:t>	</a:t>
            </a:r>
            <a:r>
              <a:rPr lang="en-US" sz="2400" dirty="0">
                <a:solidFill>
                  <a:schemeClr val="tx1"/>
                </a:solidFill>
              </a:rPr>
              <a:t>Rata-rata </a:t>
            </a:r>
            <a:r>
              <a:rPr lang="en-US" sz="2400" dirty="0" err="1">
                <a:solidFill>
                  <a:schemeClr val="tx1"/>
                </a:solidFill>
              </a:rPr>
              <a:t>hitung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(arithmetic mean)</a:t>
            </a:r>
            <a:endParaRPr lang="id-ID" sz="2400" i="1" dirty="0">
              <a:solidFill>
                <a:schemeClr val="tx1"/>
              </a:solidFill>
            </a:endParaRPr>
          </a:p>
          <a:p>
            <a:pPr marL="1247775" lvl="1" indent="-514350">
              <a:buFont typeface="+mj-lt"/>
              <a:buAutoNum type="alphaLcParenR"/>
              <a:tabLst>
                <a:tab pos="1250950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Rata-rata </a:t>
            </a:r>
            <a:r>
              <a:rPr lang="en-US" sz="2400" dirty="0" err="1">
                <a:solidFill>
                  <a:schemeClr val="tx1"/>
                </a:solidFill>
              </a:rPr>
              <a:t>ukur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(geometric mean)</a:t>
            </a:r>
          </a:p>
          <a:p>
            <a:pPr marL="1247775" lvl="1" indent="-514350">
              <a:buFont typeface="+mj-lt"/>
              <a:buAutoNum type="alphaLcParenR"/>
              <a:tabLst>
                <a:tab pos="1250950" algn="l"/>
              </a:tabLst>
              <a:defRPr/>
            </a:pPr>
            <a:r>
              <a:rPr lang="en-US" sz="2400" dirty="0">
                <a:solidFill>
                  <a:schemeClr val="tx1"/>
                </a:solidFill>
              </a:rPr>
              <a:t>Rata-rata </a:t>
            </a:r>
            <a:r>
              <a:rPr lang="en-US" sz="2400" dirty="0" err="1">
                <a:solidFill>
                  <a:schemeClr val="tx1"/>
                </a:solidFill>
              </a:rPr>
              <a:t>harmonis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(harmonic mean)</a:t>
            </a:r>
            <a:endParaRPr lang="id-ID" sz="2400" i="1" dirty="0">
              <a:solidFill>
                <a:schemeClr val="tx1"/>
              </a:solidFill>
            </a:endParaRPr>
          </a:p>
          <a:p>
            <a:pPr marL="833438" lvl="1" indent="-514350">
              <a:buAutoNum type="arabicPeriod" startAt="2"/>
              <a:defRPr/>
            </a:pPr>
            <a:r>
              <a:rPr lang="en-US" sz="2400" dirty="0">
                <a:solidFill>
                  <a:schemeClr val="tx1"/>
                </a:solidFill>
              </a:rPr>
              <a:t>Median</a:t>
            </a:r>
            <a:endParaRPr lang="id-ID" sz="2400" dirty="0">
              <a:solidFill>
                <a:schemeClr val="tx1"/>
              </a:solidFill>
            </a:endParaRPr>
          </a:p>
          <a:p>
            <a:pPr marL="833438" lvl="1" indent="-514350">
              <a:buAutoNum type="arabicPeriod" startAt="2"/>
              <a:defRPr/>
            </a:pPr>
            <a:r>
              <a:rPr lang="en-US" sz="2400" dirty="0">
                <a:solidFill>
                  <a:schemeClr val="tx1"/>
                </a:solidFill>
              </a:rPr>
              <a:t>Modus</a:t>
            </a: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4"/>
            <a:ext cx="8643054" cy="686760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rabicPeriod"/>
            </a:pPr>
            <a:r>
              <a:rPr lang="id-ID" sz="2400" b="1" dirty="0" smtClean="0">
                <a:solidFill>
                  <a:srgbClr val="002060"/>
                </a:solidFill>
              </a:rPr>
              <a:t>Rata-rata hitung </a:t>
            </a:r>
            <a:r>
              <a:rPr lang="en-US" sz="2400" i="1" dirty="0">
                <a:solidFill>
                  <a:schemeClr val="tx1"/>
                </a:solidFill>
              </a:rPr>
              <a:t>(arithmetic mean)</a:t>
            </a:r>
            <a:endParaRPr lang="id-ID" sz="2400" i="1" dirty="0">
              <a:solidFill>
                <a:schemeClr val="tx1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350319"/>
              </p:ext>
            </p:extLst>
          </p:nvPr>
        </p:nvGraphicFramePr>
        <p:xfrm>
          <a:off x="1177925" y="1401763"/>
          <a:ext cx="500380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" name="Equation" r:id="rId4" imgW="2819160" imgH="431640" progId="Equation.3">
                  <p:embed/>
                </p:oleObj>
              </mc:Choice>
              <mc:Fallback>
                <p:oleObj name="Equation" r:id="rId4" imgW="2819160" imgH="431640" progId="Equation.3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1401763"/>
                        <a:ext cx="5003800" cy="766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49426" y="2348880"/>
            <a:ext cx="8643054" cy="156472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2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lphaLcPeriod"/>
            </a:pPr>
            <a:r>
              <a:rPr lang="id-ID" sz="2000" dirty="0" smtClean="0">
                <a:solidFill>
                  <a:schemeClr val="tx1"/>
                </a:solidFill>
              </a:rPr>
              <a:t>Jika </a:t>
            </a:r>
            <a:r>
              <a:rPr lang="id-ID" sz="2000" i="1" dirty="0" smtClean="0">
                <a:solidFill>
                  <a:schemeClr val="tx1"/>
                </a:solidFill>
              </a:rPr>
              <a:t>X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1</a:t>
            </a:r>
            <a:r>
              <a:rPr lang="id-ID" sz="2000" i="1" dirty="0" smtClean="0">
                <a:solidFill>
                  <a:schemeClr val="tx1"/>
                </a:solidFill>
              </a:rPr>
              <a:t>, X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2</a:t>
            </a:r>
            <a:r>
              <a:rPr lang="id-ID" sz="2000" i="1" dirty="0" smtClean="0">
                <a:solidFill>
                  <a:schemeClr val="tx1"/>
                </a:solidFill>
              </a:rPr>
              <a:t>, X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3</a:t>
            </a:r>
            <a:r>
              <a:rPr lang="id-ID" sz="2000" i="1" dirty="0" smtClean="0">
                <a:solidFill>
                  <a:schemeClr val="tx1"/>
                </a:solidFill>
              </a:rPr>
              <a:t>,.......X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n</a:t>
            </a:r>
            <a:r>
              <a:rPr lang="id-ID" sz="2000" i="1" dirty="0" smtClean="0">
                <a:solidFill>
                  <a:schemeClr val="tx1"/>
                </a:solidFill>
              </a:rPr>
              <a:t> </a:t>
            </a:r>
            <a:r>
              <a:rPr lang="id-ID" sz="2000" dirty="0" smtClean="0">
                <a:solidFill>
                  <a:schemeClr val="tx1"/>
                </a:solidFill>
              </a:rPr>
              <a:t>adalah pengamatan dari sampel, maka rata-rata hitung di rumuskan sebagai :</a:t>
            </a:r>
            <a:endParaRPr lang="id-ID" sz="2000" i="1" dirty="0">
              <a:solidFill>
                <a:schemeClr val="tx1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79460"/>
              </p:ext>
            </p:extLst>
          </p:nvPr>
        </p:nvGraphicFramePr>
        <p:xfrm>
          <a:off x="971600" y="2789750"/>
          <a:ext cx="597217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" name="Equation" r:id="rId6" imgW="3365280" imgH="609480" progId="Equation.3">
                  <p:embed/>
                </p:oleObj>
              </mc:Choice>
              <mc:Fallback>
                <p:oleObj name="Equation" r:id="rId6" imgW="3365280" imgH="609480" progId="Equation.3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789750"/>
                        <a:ext cx="5972175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249426" y="4091461"/>
            <a:ext cx="8643054" cy="135376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None/>
            </a:pPr>
            <a:r>
              <a:rPr lang="id-ID" sz="2400" b="1" u="sng" dirty="0" smtClean="0">
                <a:solidFill>
                  <a:srgbClr val="002060"/>
                </a:solidFill>
              </a:rPr>
              <a:t>Contoh 1 :</a:t>
            </a:r>
          </a:p>
          <a:p>
            <a:pPr marL="0" indent="0" fontAlgn="auto">
              <a:buNone/>
            </a:pPr>
            <a:r>
              <a:rPr lang="id-ID" b="1" dirty="0" smtClean="0">
                <a:solidFill>
                  <a:srgbClr val="002060"/>
                </a:solidFill>
              </a:rPr>
              <a:t>Jika nilai ujian statistik dari sebagian mahasiswa dalam suatu kelas adalah 70, 75, 60, 65, 80, maka nilai rata-rata hitungnya adalah </a:t>
            </a:r>
            <a:r>
              <a:rPr lang="id-ID" sz="2400" b="1" dirty="0" smtClean="0">
                <a:solidFill>
                  <a:srgbClr val="002060"/>
                </a:solidFill>
              </a:rPr>
              <a:t>: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19922"/>
              </p:ext>
            </p:extLst>
          </p:nvPr>
        </p:nvGraphicFramePr>
        <p:xfrm>
          <a:off x="971600" y="5443016"/>
          <a:ext cx="34480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0" name="Equation" r:id="rId8" imgW="1942920" imgH="393480" progId="Equation.3">
                  <p:embed/>
                </p:oleObj>
              </mc:Choice>
              <mc:Fallback>
                <p:oleObj name="Equation" r:id="rId8" imgW="1942920" imgH="393480" progId="Equation.3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443016"/>
                        <a:ext cx="34480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20042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  <p:bldP spid="8" grpId="0" build="p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49426" y="870159"/>
            <a:ext cx="8643054" cy="156472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2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lphaLcPeriod" startAt="2"/>
            </a:pPr>
            <a:r>
              <a:rPr lang="id-ID" sz="2000" dirty="0" smtClean="0">
                <a:solidFill>
                  <a:schemeClr val="tx1"/>
                </a:solidFill>
              </a:rPr>
              <a:t>Jika </a:t>
            </a:r>
            <a:r>
              <a:rPr lang="id-ID" sz="2000" i="1" dirty="0" smtClean="0">
                <a:solidFill>
                  <a:schemeClr val="tx1"/>
                </a:solidFill>
              </a:rPr>
              <a:t>suatu data masing-masing nilai data mengulang dengan frekuensi tertentu. Misal </a:t>
            </a:r>
            <a:r>
              <a:rPr lang="id-ID" sz="2000" b="1" i="1" dirty="0" smtClean="0">
                <a:solidFill>
                  <a:schemeClr val="tx1"/>
                </a:solidFill>
              </a:rPr>
              <a:t>X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1</a:t>
            </a:r>
            <a:r>
              <a:rPr lang="id-ID" sz="2000" i="1" dirty="0" smtClean="0">
                <a:solidFill>
                  <a:schemeClr val="tx1"/>
                </a:solidFill>
              </a:rPr>
              <a:t> mengulang dengan </a:t>
            </a:r>
            <a:r>
              <a:rPr lang="id-ID" sz="2000" b="1" i="1" dirty="0" smtClean="0">
                <a:solidFill>
                  <a:schemeClr val="tx1"/>
                </a:solidFill>
              </a:rPr>
              <a:t>f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1</a:t>
            </a:r>
            <a:r>
              <a:rPr lang="id-ID" sz="2000" i="1" dirty="0" smtClean="0">
                <a:solidFill>
                  <a:schemeClr val="tx1"/>
                </a:solidFill>
              </a:rPr>
              <a:t>, </a:t>
            </a:r>
            <a:r>
              <a:rPr lang="id-ID" sz="2000" b="1" i="1" dirty="0" smtClean="0">
                <a:solidFill>
                  <a:schemeClr val="tx1"/>
                </a:solidFill>
              </a:rPr>
              <a:t>X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2</a:t>
            </a:r>
            <a:r>
              <a:rPr lang="id-ID" sz="2000" i="1" dirty="0" smtClean="0">
                <a:solidFill>
                  <a:schemeClr val="tx1"/>
                </a:solidFill>
              </a:rPr>
              <a:t> mengulang dengan </a:t>
            </a:r>
            <a:r>
              <a:rPr lang="id-ID" sz="2000" b="1" i="1" dirty="0" smtClean="0">
                <a:solidFill>
                  <a:schemeClr val="tx1"/>
                </a:solidFill>
              </a:rPr>
              <a:t>f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2</a:t>
            </a:r>
            <a:r>
              <a:rPr lang="id-ID" sz="2000" i="1" dirty="0" smtClean="0">
                <a:solidFill>
                  <a:schemeClr val="tx1"/>
                </a:solidFill>
              </a:rPr>
              <a:t>, </a:t>
            </a:r>
            <a:r>
              <a:rPr lang="id-ID" sz="2000" b="1" i="1" dirty="0" smtClean="0">
                <a:solidFill>
                  <a:schemeClr val="tx1"/>
                </a:solidFill>
              </a:rPr>
              <a:t>X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3</a:t>
            </a:r>
            <a:r>
              <a:rPr lang="id-ID" sz="2000" i="1" dirty="0" smtClean="0">
                <a:solidFill>
                  <a:schemeClr val="tx1"/>
                </a:solidFill>
              </a:rPr>
              <a:t> mengulang dengan </a:t>
            </a:r>
            <a:r>
              <a:rPr lang="id-ID" sz="2000" b="1" i="1" dirty="0" smtClean="0">
                <a:solidFill>
                  <a:schemeClr val="tx1"/>
                </a:solidFill>
              </a:rPr>
              <a:t>f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3</a:t>
            </a:r>
            <a:r>
              <a:rPr lang="id-ID" sz="2000" i="1" dirty="0" smtClean="0">
                <a:solidFill>
                  <a:schemeClr val="tx1"/>
                </a:solidFill>
              </a:rPr>
              <a:t>.... Dan </a:t>
            </a:r>
            <a:r>
              <a:rPr lang="id-ID" sz="2000" b="1" i="1" dirty="0" smtClean="0">
                <a:solidFill>
                  <a:schemeClr val="tx1"/>
                </a:solidFill>
              </a:rPr>
              <a:t>X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n</a:t>
            </a:r>
            <a:r>
              <a:rPr lang="id-ID" sz="2000" i="1" dirty="0" smtClean="0">
                <a:solidFill>
                  <a:schemeClr val="tx1"/>
                </a:solidFill>
              </a:rPr>
              <a:t> Mengulang dengan </a:t>
            </a:r>
            <a:r>
              <a:rPr lang="id-ID" sz="2000" b="1" i="1" dirty="0" smtClean="0">
                <a:solidFill>
                  <a:schemeClr val="tx1"/>
                </a:solidFill>
              </a:rPr>
              <a:t>f</a:t>
            </a:r>
            <a:r>
              <a:rPr lang="id-ID" sz="2000" b="1" i="1" baseline="-25000" dirty="0" smtClean="0">
                <a:solidFill>
                  <a:schemeClr val="tx1"/>
                </a:solidFill>
              </a:rPr>
              <a:t>n</a:t>
            </a:r>
            <a:r>
              <a:rPr lang="id-ID" sz="2000" i="1" dirty="0" smtClean="0">
                <a:solidFill>
                  <a:schemeClr val="tx1"/>
                </a:solidFill>
              </a:rPr>
              <a:t>, maka rata-rata hitungnya adalah :</a:t>
            </a:r>
            <a:r>
              <a:rPr lang="id-ID" sz="2000" dirty="0" smtClean="0">
                <a:solidFill>
                  <a:schemeClr val="tx1"/>
                </a:solidFill>
              </a:rPr>
              <a:t>:</a:t>
            </a:r>
            <a:endParaRPr lang="id-ID" sz="2000" i="1" dirty="0">
              <a:solidFill>
                <a:schemeClr val="tx1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3478"/>
              </p:ext>
            </p:extLst>
          </p:nvPr>
        </p:nvGraphicFramePr>
        <p:xfrm>
          <a:off x="899592" y="1818581"/>
          <a:ext cx="7188200" cy="148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8" name="Equation" r:id="rId4" imgW="4051080" imgH="838080" progId="Equation.3">
                  <p:embed/>
                </p:oleObj>
              </mc:Choice>
              <mc:Fallback>
                <p:oleObj name="Equation" r:id="rId4" imgW="4051080" imgH="838080" progId="Equation.3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818581"/>
                        <a:ext cx="7188200" cy="1487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500946" y="3383308"/>
            <a:ext cx="8643054" cy="1557860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buNone/>
            </a:pPr>
            <a:r>
              <a:rPr lang="id-ID" sz="2400" b="1" u="sng" dirty="0" smtClean="0">
                <a:solidFill>
                  <a:srgbClr val="002060"/>
                </a:solidFill>
              </a:rPr>
              <a:t>Contoh 2 :</a:t>
            </a:r>
          </a:p>
          <a:p>
            <a:pPr marL="0" indent="0" fontAlgn="auto">
              <a:buNone/>
            </a:pPr>
            <a:r>
              <a:rPr lang="id-ID" dirty="0" smtClean="0">
                <a:solidFill>
                  <a:schemeClr val="tx1"/>
                </a:solidFill>
              </a:rPr>
              <a:t>Jika pada suatu ujian statistik ada 3 mahasiswa mendapat nilai 60, 5 mahasiswa mendapat nilai 65, 4 mahasiswa mendapat nilai 80, 1 mahasiswa mendapat nilai 50, dan 2 mahasiswa mendapat nilai 95. Maka rata-rata hitung nya adalah :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803316"/>
              </p:ext>
            </p:extLst>
          </p:nvPr>
        </p:nvGraphicFramePr>
        <p:xfrm>
          <a:off x="894656" y="4941168"/>
          <a:ext cx="68278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9" name="Equation" r:id="rId6" imgW="3848040" imgH="393480" progId="Equation.3">
                  <p:embed/>
                </p:oleObj>
              </mc:Choice>
              <mc:Fallback>
                <p:oleObj name="Equation" r:id="rId6" imgW="3848040" imgH="393480" progId="Equation.3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656" y="4941168"/>
                        <a:ext cx="6827838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25727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49426" y="870159"/>
            <a:ext cx="3818518" cy="758641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Contoh 2 dapat di sajikan dalam bentuk tabel berikut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811560"/>
              </p:ext>
            </p:extLst>
          </p:nvPr>
        </p:nvGraphicFramePr>
        <p:xfrm>
          <a:off x="611560" y="1769224"/>
          <a:ext cx="310096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155"/>
                <a:gridCol w="1415987"/>
                <a:gridCol w="6988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Nilai (X)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Frekuensi (f)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fX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180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325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320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190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1065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762491"/>
              </p:ext>
            </p:extLst>
          </p:nvPr>
        </p:nvGraphicFramePr>
        <p:xfrm>
          <a:off x="755576" y="4509120"/>
          <a:ext cx="2705100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" name="Equation" r:id="rId4" imgW="1523880" imgH="482400" progId="Equation.3">
                  <p:embed/>
                </p:oleObj>
              </mc:Choice>
              <mc:Fallback>
                <p:oleObj name="Equation" r:id="rId4" imgW="1523880" imgH="482400" progId="Equation.3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509120"/>
                        <a:ext cx="2705100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4067944" y="870160"/>
            <a:ext cx="4824536" cy="1118680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2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lphaLcPeriod" startAt="3"/>
            </a:pPr>
            <a:r>
              <a:rPr lang="id-ID" sz="2000" dirty="0" smtClean="0">
                <a:solidFill>
                  <a:schemeClr val="tx1"/>
                </a:solidFill>
              </a:rPr>
              <a:t>Rata-rata hitung data dalam tabel distribusi frekuensi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b="1" dirty="0" smtClean="0">
                <a:solidFill>
                  <a:srgbClr val="002060"/>
                </a:solidFill>
              </a:rPr>
              <a:t>Contoh 3:</a:t>
            </a:r>
            <a:endParaRPr lang="id-ID" sz="2000" b="1" dirty="0">
              <a:solidFill>
                <a:srgbClr val="002060"/>
              </a:solidFill>
            </a:endParaRPr>
          </a:p>
          <a:p>
            <a:pPr marL="457200" indent="-457200" fontAlgn="auto">
              <a:buFont typeface="+mj-lt"/>
              <a:buAutoNum type="arabicPeriod"/>
            </a:pP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79388"/>
              </p:ext>
            </p:extLst>
          </p:nvPr>
        </p:nvGraphicFramePr>
        <p:xfrm>
          <a:off x="4355740" y="2186161"/>
          <a:ext cx="4565476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305"/>
                <a:gridCol w="1407367"/>
                <a:gridCol w="1415986"/>
                <a:gridCol w="6988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Kelas</a:t>
                      </a:r>
                      <a:endParaRPr lang="id-ID" dirty="0" smtClean="0"/>
                    </a:p>
                    <a:p>
                      <a:pPr algn="ctr"/>
                      <a:r>
                        <a:rPr lang="en-US" baseline="0" dirty="0" smtClean="0"/>
                        <a:t> (Modal)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Tengah </a:t>
                      </a:r>
                      <a:r>
                        <a:rPr lang="en-US" baseline="0" dirty="0" smtClean="0"/>
                        <a:t> (X)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(f)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112-120</a:t>
                      </a:r>
                    </a:p>
                    <a:p>
                      <a:pPr algn="ctr"/>
                      <a:r>
                        <a:rPr lang="en-US" dirty="0" smtClean="0"/>
                        <a:t>121-129</a:t>
                      </a:r>
                    </a:p>
                    <a:p>
                      <a:pPr algn="ctr"/>
                      <a:r>
                        <a:rPr lang="en-US" dirty="0" smtClean="0"/>
                        <a:t>130-138</a:t>
                      </a:r>
                    </a:p>
                    <a:p>
                      <a:pPr algn="ctr"/>
                      <a:r>
                        <a:rPr lang="en-US" dirty="0" smtClean="0"/>
                        <a:t>139-147</a:t>
                      </a:r>
                    </a:p>
                    <a:p>
                      <a:pPr algn="ctr"/>
                      <a:r>
                        <a:rPr lang="en-US" dirty="0" smtClean="0"/>
                        <a:t>148-156</a:t>
                      </a:r>
                    </a:p>
                    <a:p>
                      <a:pPr algn="ctr"/>
                      <a:r>
                        <a:rPr lang="en-US" dirty="0" smtClean="0"/>
                        <a:t>157-165</a:t>
                      </a:r>
                    </a:p>
                    <a:p>
                      <a:pPr algn="ctr"/>
                      <a:r>
                        <a:rPr lang="en-US" dirty="0" smtClean="0"/>
                        <a:t>166-174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</a:p>
                    <a:p>
                      <a:pPr algn="ctr"/>
                      <a:r>
                        <a:rPr lang="en-US" dirty="0" smtClean="0"/>
                        <a:t>125</a:t>
                      </a:r>
                    </a:p>
                    <a:p>
                      <a:pPr algn="ctr"/>
                      <a:r>
                        <a:rPr lang="en-US" dirty="0" smtClean="0"/>
                        <a:t>134</a:t>
                      </a:r>
                    </a:p>
                    <a:p>
                      <a:pPr algn="ctr"/>
                      <a:r>
                        <a:rPr lang="en-US" dirty="0" smtClean="0"/>
                        <a:t>143</a:t>
                      </a:r>
                    </a:p>
                    <a:p>
                      <a:pPr algn="ctr"/>
                      <a:r>
                        <a:rPr lang="en-US" dirty="0" smtClean="0"/>
                        <a:t>152</a:t>
                      </a:r>
                    </a:p>
                    <a:p>
                      <a:pPr algn="ctr"/>
                      <a:r>
                        <a:rPr lang="en-US" dirty="0" smtClean="0"/>
                        <a:t>161</a:t>
                      </a:r>
                    </a:p>
                    <a:p>
                      <a:pPr algn="ct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12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464</a:t>
                      </a:r>
                    </a:p>
                    <a:p>
                      <a:pPr algn="ctr"/>
                      <a:r>
                        <a:rPr lang="en-US" dirty="0" smtClean="0"/>
                        <a:t>625</a:t>
                      </a:r>
                    </a:p>
                    <a:p>
                      <a:pPr algn="ctr"/>
                      <a:r>
                        <a:rPr lang="en-US" dirty="0" smtClean="0"/>
                        <a:t>1072</a:t>
                      </a:r>
                    </a:p>
                    <a:p>
                      <a:pPr algn="ctr"/>
                      <a:r>
                        <a:rPr lang="en-US" dirty="0" smtClean="0"/>
                        <a:t>1716</a:t>
                      </a:r>
                    </a:p>
                    <a:p>
                      <a:pPr algn="ctr"/>
                      <a:r>
                        <a:rPr lang="en-US" dirty="0" smtClean="0"/>
                        <a:t>760</a:t>
                      </a:r>
                    </a:p>
                    <a:p>
                      <a:pPr algn="ctr"/>
                      <a:r>
                        <a:rPr lang="en-US" dirty="0" smtClean="0"/>
                        <a:t>644</a:t>
                      </a:r>
                    </a:p>
                    <a:p>
                      <a:pPr algn="ctr"/>
                      <a:r>
                        <a:rPr lang="en-US" dirty="0" smtClean="0"/>
                        <a:t>340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5621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909470"/>
              </p:ext>
            </p:extLst>
          </p:nvPr>
        </p:nvGraphicFramePr>
        <p:xfrm>
          <a:off x="4987925" y="5453658"/>
          <a:ext cx="3314700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Equation" r:id="rId6" imgW="1866600" imgH="482400" progId="Equation.3">
                  <p:embed/>
                </p:oleObj>
              </mc:Choice>
              <mc:Fallback>
                <p:oleObj name="Equation" r:id="rId6" imgW="1866600" imgH="482400" progId="Equation.3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925" y="5453658"/>
                        <a:ext cx="3314700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06080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 build="p"/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49426" y="870160"/>
            <a:ext cx="8643054" cy="169474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2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lphaLcPeriod" startAt="4"/>
            </a:pPr>
            <a:r>
              <a:rPr lang="id-ID" sz="2000" dirty="0" smtClean="0">
                <a:solidFill>
                  <a:schemeClr val="tx1"/>
                </a:solidFill>
              </a:rPr>
              <a:t>Rata-rata hitung data dengan memakai kode (U)</a:t>
            </a:r>
          </a:p>
          <a:p>
            <a:pPr marL="182880" lvl="2" indent="0" defTabSz="62230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i="1" dirty="0" smtClean="0">
                <a:solidFill>
                  <a:schemeClr val="tx1"/>
                </a:solidFill>
              </a:rPr>
              <a:t>	</a:t>
            </a:r>
            <a:r>
              <a:rPr lang="id-ID" sz="2000" dirty="0" smtClean="0">
                <a:solidFill>
                  <a:schemeClr val="tx1"/>
                </a:solidFill>
              </a:rPr>
              <a:t>Merupakan cara yang sederhana dan mudah untuk menentukan nilai 	rata-rata hitung. Cara ini memakai kode u, yang merupakan suatu 	tranformasi linier.</a:t>
            </a:r>
          </a:p>
          <a:p>
            <a:pPr marL="182880" lvl="2" indent="0" defTabSz="62230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>
                <a:solidFill>
                  <a:schemeClr val="tx1"/>
                </a:solidFill>
              </a:rPr>
              <a:t>	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761491"/>
              </p:ext>
            </p:extLst>
          </p:nvPr>
        </p:nvGraphicFramePr>
        <p:xfrm>
          <a:off x="949325" y="2420938"/>
          <a:ext cx="23368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4" imgW="1295280" imgH="507960" progId="Equation.3">
                  <p:embed/>
                </p:oleObj>
              </mc:Choice>
              <mc:Fallback>
                <p:oleObj name="Equation" r:id="rId4" imgW="1295280" imgH="50796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2420938"/>
                        <a:ext cx="2336800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755576" y="3781914"/>
            <a:ext cx="5400600" cy="169474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defTabSz="715963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d-ID" sz="2400" i="1" dirty="0" smtClean="0">
                <a:solidFill>
                  <a:srgbClr val="002060"/>
                </a:solidFill>
              </a:rPr>
              <a:t>X</a:t>
            </a:r>
            <a:r>
              <a:rPr lang="id-ID" sz="2400" i="1" baseline="-25000" dirty="0" smtClean="0">
                <a:solidFill>
                  <a:srgbClr val="002060"/>
                </a:solidFill>
              </a:rPr>
              <a:t>0</a:t>
            </a:r>
            <a:r>
              <a:rPr lang="id-ID" sz="2400" dirty="0" smtClean="0">
                <a:solidFill>
                  <a:srgbClr val="002060"/>
                </a:solidFill>
              </a:rPr>
              <a:t> = nilai tengah kelas (paling Tengah) 	yang berhimpit dengan nilai </a:t>
            </a:r>
            <a:r>
              <a:rPr lang="id-ID" sz="2400" i="1" dirty="0" smtClean="0">
                <a:solidFill>
                  <a:srgbClr val="002060"/>
                </a:solidFill>
              </a:rPr>
              <a:t>U </a:t>
            </a:r>
            <a:r>
              <a:rPr lang="id-ID" sz="2400" dirty="0" smtClean="0">
                <a:solidFill>
                  <a:srgbClr val="002060"/>
                </a:solidFill>
              </a:rPr>
              <a:t>= 0,</a:t>
            </a:r>
          </a:p>
          <a:p>
            <a:pPr marL="182880" lvl="2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 </a:t>
            </a:r>
            <a:r>
              <a:rPr lang="id-ID" sz="2400" i="1" dirty="0" smtClean="0">
                <a:solidFill>
                  <a:srgbClr val="002060"/>
                </a:solidFill>
              </a:rPr>
              <a:t>c</a:t>
            </a:r>
            <a:r>
              <a:rPr lang="id-ID" sz="2400" dirty="0" smtClean="0">
                <a:solidFill>
                  <a:srgbClr val="002060"/>
                </a:solidFill>
              </a:rPr>
              <a:t> = lebar kelas, </a:t>
            </a:r>
          </a:p>
          <a:p>
            <a:pPr marL="182880" lvl="2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U = Kode Kelas</a:t>
            </a:r>
          </a:p>
        </p:txBody>
      </p:sp>
    </p:spTree>
    <p:extLst>
      <p:ext uri="{BB962C8B-B14F-4D97-AF65-F5344CB8AC3E}">
        <p14:creationId xmlns:p14="http://schemas.microsoft.com/office/powerpoint/2010/main" val="2030614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 build="p"/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49426" y="870160"/>
            <a:ext cx="8643054" cy="169474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defTabSz="62230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b="1" dirty="0" smtClean="0">
                <a:solidFill>
                  <a:srgbClr val="002060"/>
                </a:solidFill>
              </a:rPr>
              <a:t>Contoh 4 : </a:t>
            </a:r>
            <a:r>
              <a:rPr lang="id-ID" sz="2000" dirty="0" smtClean="0">
                <a:solidFill>
                  <a:schemeClr val="tx1"/>
                </a:solidFill>
              </a:rPr>
              <a:t>Dari Contoh 3.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203157"/>
              </p:ext>
            </p:extLst>
          </p:nvPr>
        </p:nvGraphicFramePr>
        <p:xfrm>
          <a:off x="827584" y="4869160"/>
          <a:ext cx="67119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4" imgW="3720960" imgH="507960" progId="Equation.3">
                  <p:embed/>
                </p:oleObj>
              </mc:Choice>
              <mc:Fallback>
                <p:oleObj name="Equation" r:id="rId4" imgW="3720960" imgH="50796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869160"/>
                        <a:ext cx="6711950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642427"/>
              </p:ext>
            </p:extLst>
          </p:nvPr>
        </p:nvGraphicFramePr>
        <p:xfrm>
          <a:off x="1043608" y="1515182"/>
          <a:ext cx="554009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018"/>
                <a:gridCol w="1246520"/>
                <a:gridCol w="969516"/>
                <a:gridCol w="1108018"/>
                <a:gridCol w="11080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Kelas</a:t>
                      </a:r>
                      <a:r>
                        <a:rPr lang="en-US" baseline="0" dirty="0" smtClean="0"/>
                        <a:t> (Modal)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Tengah </a:t>
                      </a:r>
                      <a:r>
                        <a:rPr lang="en-US" baseline="0" dirty="0" smtClean="0"/>
                        <a:t> (X)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Frekuensi</a:t>
                      </a:r>
                      <a:r>
                        <a:rPr lang="en-US" dirty="0" smtClean="0"/>
                        <a:t> (f)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112-120</a:t>
                      </a:r>
                    </a:p>
                    <a:p>
                      <a:pPr algn="ctr"/>
                      <a:r>
                        <a:rPr lang="en-US" dirty="0" smtClean="0"/>
                        <a:t>121-129</a:t>
                      </a:r>
                    </a:p>
                    <a:p>
                      <a:pPr algn="ctr"/>
                      <a:r>
                        <a:rPr lang="en-US" dirty="0" smtClean="0"/>
                        <a:t>130-138</a:t>
                      </a:r>
                    </a:p>
                    <a:p>
                      <a:pPr algn="ctr"/>
                      <a:r>
                        <a:rPr lang="en-US" dirty="0" smtClean="0"/>
                        <a:t>139-147</a:t>
                      </a:r>
                    </a:p>
                    <a:p>
                      <a:pPr algn="ctr"/>
                      <a:r>
                        <a:rPr lang="en-US" dirty="0" smtClean="0"/>
                        <a:t>148-156</a:t>
                      </a:r>
                    </a:p>
                    <a:p>
                      <a:pPr algn="ctr"/>
                      <a:r>
                        <a:rPr lang="en-US" dirty="0" smtClean="0"/>
                        <a:t>157-165</a:t>
                      </a:r>
                    </a:p>
                    <a:p>
                      <a:pPr algn="ctr"/>
                      <a:r>
                        <a:rPr lang="en-US" dirty="0" smtClean="0"/>
                        <a:t>166-174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116</a:t>
                      </a:r>
                    </a:p>
                    <a:p>
                      <a:pPr algn="ctr"/>
                      <a:r>
                        <a:rPr lang="en-US" dirty="0" smtClean="0"/>
                        <a:t>125</a:t>
                      </a:r>
                    </a:p>
                    <a:p>
                      <a:pPr algn="ctr"/>
                      <a:r>
                        <a:rPr lang="en-US" dirty="0" smtClean="0"/>
                        <a:t>134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143</a:t>
                      </a:r>
                    </a:p>
                    <a:p>
                      <a:pPr algn="ctr"/>
                      <a:r>
                        <a:rPr lang="en-US" dirty="0" smtClean="0"/>
                        <a:t>152</a:t>
                      </a:r>
                    </a:p>
                    <a:p>
                      <a:pPr algn="ctr"/>
                      <a:r>
                        <a:rPr lang="en-US" dirty="0" smtClean="0"/>
                        <a:t>161</a:t>
                      </a:r>
                    </a:p>
                    <a:p>
                      <a:pPr algn="ct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-3</a:t>
                      </a:r>
                    </a:p>
                    <a:p>
                      <a:pPr algn="ctr"/>
                      <a:r>
                        <a:rPr lang="en-US" dirty="0" smtClean="0"/>
                        <a:t>-2</a:t>
                      </a:r>
                    </a:p>
                    <a:p>
                      <a:pPr algn="ctr"/>
                      <a:r>
                        <a:rPr lang="en-US" dirty="0" smtClean="0"/>
                        <a:t>-1</a:t>
                      </a:r>
                    </a:p>
                    <a:p>
                      <a:pPr algn="ctr"/>
                      <a:r>
                        <a:rPr lang="en-US" dirty="0" smtClean="0"/>
                        <a:t>0</a:t>
                      </a:r>
                    </a:p>
                    <a:p>
                      <a:pPr algn="ctr"/>
                      <a:r>
                        <a:rPr lang="en-US" dirty="0" smtClean="0"/>
                        <a:t>1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</a:p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12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4</a:t>
                      </a:r>
                    </a:p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-12</a:t>
                      </a:r>
                    </a:p>
                    <a:p>
                      <a:pPr algn="ctr"/>
                      <a:r>
                        <a:rPr lang="en-US" dirty="0" smtClean="0"/>
                        <a:t>-10</a:t>
                      </a:r>
                    </a:p>
                    <a:p>
                      <a:pPr algn="ctr"/>
                      <a:r>
                        <a:rPr lang="en-US" dirty="0" smtClean="0"/>
                        <a:t>-8</a:t>
                      </a:r>
                    </a:p>
                    <a:p>
                      <a:pPr algn="ctr"/>
                      <a:r>
                        <a:rPr lang="en-US" dirty="0" smtClean="0"/>
                        <a:t>0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</a:p>
                    <a:p>
                      <a:pPr algn="ctr"/>
                      <a:r>
                        <a:rPr lang="en-US" dirty="0" smtClean="0"/>
                        <a:t>8</a:t>
                      </a:r>
                    </a:p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Jumlah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-11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347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4226" y="715003"/>
            <a:ext cx="8643054" cy="119786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2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lphaLcPeriod" startAt="5"/>
            </a:pPr>
            <a:r>
              <a:rPr lang="id-ID" sz="2000" dirty="0" smtClean="0">
                <a:solidFill>
                  <a:schemeClr val="tx1"/>
                </a:solidFill>
              </a:rPr>
              <a:t>Rata-rata hitung Berbobot</a:t>
            </a:r>
          </a:p>
          <a:p>
            <a:pPr marL="182880" lvl="2" indent="0" defTabSz="62230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i="1" dirty="0" smtClean="0">
                <a:solidFill>
                  <a:schemeClr val="tx1"/>
                </a:solidFill>
              </a:rPr>
              <a:t>	</a:t>
            </a:r>
            <a:r>
              <a:rPr lang="id-ID" sz="2000" dirty="0" smtClean="0">
                <a:solidFill>
                  <a:schemeClr val="tx1"/>
                </a:solidFill>
              </a:rPr>
              <a:t>Jika nilai data </a:t>
            </a:r>
            <a:r>
              <a:rPr lang="id-ID" sz="2000" i="1" dirty="0">
                <a:solidFill>
                  <a:schemeClr val="tx1"/>
                </a:solidFill>
              </a:rPr>
              <a:t>X</a:t>
            </a:r>
            <a:r>
              <a:rPr lang="id-ID" sz="2000" i="1" baseline="-25000" dirty="0">
                <a:solidFill>
                  <a:schemeClr val="tx1"/>
                </a:solidFill>
              </a:rPr>
              <a:t>1</a:t>
            </a:r>
            <a:r>
              <a:rPr lang="id-ID" sz="2000" i="1" dirty="0">
                <a:solidFill>
                  <a:schemeClr val="tx1"/>
                </a:solidFill>
              </a:rPr>
              <a:t>, X</a:t>
            </a:r>
            <a:r>
              <a:rPr lang="id-ID" sz="2000" i="1" baseline="-25000" dirty="0">
                <a:solidFill>
                  <a:schemeClr val="tx1"/>
                </a:solidFill>
              </a:rPr>
              <a:t>2</a:t>
            </a:r>
            <a:r>
              <a:rPr lang="id-ID" sz="2000" i="1" dirty="0">
                <a:solidFill>
                  <a:schemeClr val="tx1"/>
                </a:solidFill>
              </a:rPr>
              <a:t>, X</a:t>
            </a:r>
            <a:r>
              <a:rPr lang="id-ID" sz="2000" i="1" baseline="-25000" dirty="0">
                <a:solidFill>
                  <a:schemeClr val="tx1"/>
                </a:solidFill>
              </a:rPr>
              <a:t>3</a:t>
            </a:r>
            <a:r>
              <a:rPr lang="id-ID" sz="2000" i="1" dirty="0">
                <a:solidFill>
                  <a:schemeClr val="tx1"/>
                </a:solidFill>
              </a:rPr>
              <a:t>,.......X</a:t>
            </a:r>
            <a:r>
              <a:rPr lang="id-ID" sz="2000" i="1" baseline="-25000" dirty="0">
                <a:solidFill>
                  <a:schemeClr val="tx1"/>
                </a:solidFill>
              </a:rPr>
              <a:t>n</a:t>
            </a:r>
            <a:r>
              <a:rPr lang="id-ID" sz="2000" i="1" dirty="0">
                <a:solidFill>
                  <a:schemeClr val="tx1"/>
                </a:solidFill>
              </a:rPr>
              <a:t> </a:t>
            </a:r>
            <a:r>
              <a:rPr lang="id-ID" sz="2000" i="1" dirty="0" smtClean="0">
                <a:solidFill>
                  <a:schemeClr val="tx1"/>
                </a:solidFill>
              </a:rPr>
              <a:t> </a:t>
            </a:r>
            <a:r>
              <a:rPr lang="id-ID" sz="2000" dirty="0" smtClean="0">
                <a:solidFill>
                  <a:schemeClr val="tx1"/>
                </a:solidFill>
              </a:rPr>
              <a:t>Mempunyai bobot</a:t>
            </a:r>
            <a:r>
              <a:rPr lang="id-ID" sz="2000" i="1" dirty="0" smtClean="0">
                <a:solidFill>
                  <a:schemeClr val="tx1"/>
                </a:solidFill>
              </a:rPr>
              <a:t> w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1</a:t>
            </a:r>
            <a:r>
              <a:rPr lang="id-ID" sz="2000" i="1" dirty="0">
                <a:solidFill>
                  <a:schemeClr val="tx1"/>
                </a:solidFill>
              </a:rPr>
              <a:t>, </a:t>
            </a:r>
            <a:r>
              <a:rPr lang="id-ID" sz="2000" i="1" dirty="0" smtClean="0">
                <a:solidFill>
                  <a:schemeClr val="tx1"/>
                </a:solidFill>
              </a:rPr>
              <a:t>w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2</a:t>
            </a:r>
            <a:r>
              <a:rPr lang="id-ID" sz="2000" i="1" dirty="0">
                <a:solidFill>
                  <a:schemeClr val="tx1"/>
                </a:solidFill>
              </a:rPr>
              <a:t>, </a:t>
            </a:r>
            <a:r>
              <a:rPr lang="id-ID" sz="2000" i="1" dirty="0" smtClean="0">
                <a:solidFill>
                  <a:schemeClr val="tx1"/>
                </a:solidFill>
              </a:rPr>
              <a:t>w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3</a:t>
            </a:r>
            <a:r>
              <a:rPr lang="id-ID" sz="2000" i="1" dirty="0" smtClean="0">
                <a:solidFill>
                  <a:schemeClr val="tx1"/>
                </a:solidFill>
              </a:rPr>
              <a:t>,.......w</a:t>
            </a:r>
            <a:r>
              <a:rPr lang="id-ID" sz="2000" i="1" baseline="-25000" dirty="0" smtClean="0">
                <a:solidFill>
                  <a:schemeClr val="tx1"/>
                </a:solidFill>
              </a:rPr>
              <a:t>n </a:t>
            </a:r>
            <a:r>
              <a:rPr lang="id-ID" sz="2000" dirty="0" smtClean="0">
                <a:solidFill>
                  <a:schemeClr val="tx1"/>
                </a:solidFill>
              </a:rPr>
              <a:t>Maka 	nilai rata-rata hitung ditentukan dengan :  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389325"/>
              </p:ext>
            </p:extLst>
          </p:nvPr>
        </p:nvGraphicFramePr>
        <p:xfrm>
          <a:off x="755576" y="1700808"/>
          <a:ext cx="7413625" cy="1487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9" name="Equation" r:id="rId4" imgW="4178160" imgH="838080" progId="Equation.3">
                  <p:embed/>
                </p:oleObj>
              </mc:Choice>
              <mc:Fallback>
                <p:oleObj name="Equation" r:id="rId4" imgW="4178160" imgH="838080" progId="Equation.3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700808"/>
                        <a:ext cx="7413625" cy="1487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240027" y="3187682"/>
            <a:ext cx="8643054" cy="312163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Contoh 5 :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Jika pada akhir smester untuk matakuliah statsitik rincian nilai Udin adalah :</a:t>
            </a:r>
          </a:p>
          <a:p>
            <a:pPr marL="182880" lvl="2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UAS	= 65; 	UTS	= 70: 	TUGAS	= 85; 	Quiz	= 80</a:t>
            </a:r>
          </a:p>
          <a:p>
            <a:pPr marL="182880" lvl="2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  <a:p>
            <a:pPr marL="182880" lvl="2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Jika ketentuan dari UIN bobot dari nilai UAS=3, UTS = 2, Tugas = 1 dan Quiz =1</a:t>
            </a:r>
          </a:p>
          <a:p>
            <a:pPr marL="182880" lvl="2" indent="0" fontAlgn="auto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Maka nilai akhir Udin Adalah :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928867"/>
              </p:ext>
            </p:extLst>
          </p:nvPr>
        </p:nvGraphicFramePr>
        <p:xfrm>
          <a:off x="758382" y="5198238"/>
          <a:ext cx="8180388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" name="Equation" r:id="rId6" imgW="4609800" imgH="431640" progId="Equation.3">
                  <p:embed/>
                </p:oleObj>
              </mc:Choice>
              <mc:Fallback>
                <p:oleObj name="Equation" r:id="rId6" imgW="4609800" imgH="431640" progId="Equation.3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382" y="5198238"/>
                        <a:ext cx="8180388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30478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 build="p"/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611560" y="1"/>
            <a:ext cx="7903840" cy="715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40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Ukuran Pemusatan data</a:t>
            </a:r>
            <a:endParaRPr lang="fr-CA" sz="40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9426" y="715004"/>
            <a:ext cx="8643054" cy="415415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-457200" fontAlgn="auto">
              <a:spcBef>
                <a:spcPts val="1200"/>
              </a:spcBef>
              <a:spcAft>
                <a:spcPts val="200"/>
              </a:spcAft>
              <a:buSzPct val="100000"/>
              <a:buFont typeface="+mj-lt"/>
              <a:buAutoNum type="arabicPeriod" startAt="3"/>
            </a:pPr>
            <a:r>
              <a:rPr lang="id-ID" sz="2400" b="1" dirty="0" smtClean="0">
                <a:solidFill>
                  <a:srgbClr val="002060"/>
                </a:solidFill>
              </a:rPr>
              <a:t>Rata-rata Ukur </a:t>
            </a:r>
            <a:r>
              <a:rPr lang="en-US" sz="2400" i="1" dirty="0" smtClean="0">
                <a:solidFill>
                  <a:schemeClr val="tx1"/>
                </a:solidFill>
              </a:rPr>
              <a:t>(</a:t>
            </a:r>
            <a:r>
              <a:rPr lang="id-ID" sz="2400" i="1" dirty="0" smtClean="0">
                <a:solidFill>
                  <a:schemeClr val="tx1"/>
                </a:solidFill>
              </a:rPr>
              <a:t>Geometric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mean</a:t>
            </a:r>
            <a:r>
              <a:rPr lang="en-US" sz="2400" i="1" dirty="0" smtClean="0">
                <a:solidFill>
                  <a:schemeClr val="tx1"/>
                </a:solidFill>
              </a:rPr>
              <a:t>)</a:t>
            </a:r>
            <a:endParaRPr lang="id-ID" sz="2400" i="1" dirty="0" smtClean="0">
              <a:solidFill>
                <a:schemeClr val="tx1"/>
              </a:solidFill>
            </a:endParaRPr>
          </a:p>
          <a:p>
            <a:pPr marL="0" lvl="1" indent="0" defTabSz="45085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i="1" dirty="0" smtClean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jika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tertentu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banyaknya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satu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lain </a:t>
            </a:r>
            <a:r>
              <a:rPr lang="en-US" sz="2400" dirty="0" err="1">
                <a:solidFill>
                  <a:schemeClr val="tx1"/>
                </a:solidFill>
              </a:rPr>
              <a:t>saling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berkelipatan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sehingga</a:t>
            </a:r>
            <a:r>
              <a:rPr lang="en-US" sz="2400" dirty="0">
                <a:solidFill>
                  <a:schemeClr val="tx1"/>
                </a:solidFill>
              </a:rPr>
              <a:t> data </a:t>
            </a:r>
            <a:r>
              <a:rPr lang="en-US" sz="2400" dirty="0" err="1">
                <a:solidFill>
                  <a:schemeClr val="tx1"/>
                </a:solidFill>
              </a:rPr>
              <a:t>berukuran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tetap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hampir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tetap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marL="450850" lvl="1" indent="0">
              <a:buNone/>
            </a:pPr>
            <a:r>
              <a:rPr lang="id-ID" sz="2400" dirty="0" smtClean="0">
                <a:solidFill>
                  <a:schemeClr val="tx1"/>
                </a:solidFill>
              </a:rPr>
              <a:t>Biasa </a:t>
            </a:r>
            <a:r>
              <a:rPr lang="id-ID" sz="2400" dirty="0">
                <a:solidFill>
                  <a:schemeClr val="tx1"/>
                </a:solidFill>
              </a:rPr>
              <a:t>digunakan untuk mengetahui persentase  perubahan sepanjang waktu, misalnya rata-rata persentase tingkat perubahan hasil penjualan, produksi, harga, dan pendapatan nasional</a:t>
            </a:r>
            <a:r>
              <a:rPr lang="id-ID" sz="2800" dirty="0"/>
              <a:t>.</a:t>
            </a:r>
            <a:endParaRPr lang="en-US" sz="2400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49764" y="4243328"/>
            <a:ext cx="8643054" cy="89646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400" dirty="0" smtClean="0">
                <a:solidFill>
                  <a:srgbClr val="002060"/>
                </a:solidFill>
              </a:rPr>
              <a:t>Contoh 7 :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id-ID" sz="2000" dirty="0" smtClean="0">
                <a:solidFill>
                  <a:schemeClr val="tx1"/>
                </a:solidFill>
              </a:rPr>
              <a:t>Rata-rata harmonis untuk data: 2, 4, 8,</a:t>
            </a:r>
          </a:p>
          <a:p>
            <a:pPr marL="182880" lvl="2" indent="0" fontAlgn="auto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id-ID" sz="2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199719"/>
              </p:ext>
            </p:extLst>
          </p:nvPr>
        </p:nvGraphicFramePr>
        <p:xfrm>
          <a:off x="2354836" y="3699685"/>
          <a:ext cx="2433188" cy="60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4" imgW="1307880" imgH="291960" progId="Equation.3">
                  <p:embed/>
                </p:oleObj>
              </mc:Choice>
              <mc:Fallback>
                <p:oleObj name="Equation" r:id="rId4" imgW="1307880" imgH="29196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836" y="3699685"/>
                        <a:ext cx="2433188" cy="607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487080"/>
              </p:ext>
            </p:extLst>
          </p:nvPr>
        </p:nvGraphicFramePr>
        <p:xfrm>
          <a:off x="473075" y="5375275"/>
          <a:ext cx="300037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6" imgW="1612800" imgH="253800" progId="Equation.3">
                  <p:embed/>
                </p:oleObj>
              </mc:Choice>
              <mc:Fallback>
                <p:oleObj name="Equation" r:id="rId6" imgW="1612800" imgH="2538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5375275"/>
                        <a:ext cx="3000375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22218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" grpId="0" build="p"/>
      <p:bldP spid="16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1932</TotalTime>
  <Words>769</Words>
  <Application>Microsoft Office PowerPoint</Application>
  <PresentationFormat>On-screen Show (4:3)</PresentationFormat>
  <Paragraphs>326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Retrospect</vt:lpstr>
      <vt:lpstr>Equation</vt:lpstr>
      <vt:lpstr>UKURAN PEMUSATAN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DISTRIBUSI  TEORITIS</dc:title>
  <dc:creator>rohman</dc:creator>
  <cp:lastModifiedBy>ASUS</cp:lastModifiedBy>
  <cp:revision>376</cp:revision>
  <dcterms:created xsi:type="dcterms:W3CDTF">2010-11-26T02:41:07Z</dcterms:created>
  <dcterms:modified xsi:type="dcterms:W3CDTF">2023-05-03T00:50:24Z</dcterms:modified>
</cp:coreProperties>
</file>