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handoutMasterIdLst>
    <p:handoutMasterId r:id="rId23"/>
  </p:handoutMasterIdLst>
  <p:sldIdLst>
    <p:sldId id="263" r:id="rId2"/>
    <p:sldId id="264" r:id="rId3"/>
    <p:sldId id="306" r:id="rId4"/>
    <p:sldId id="307" r:id="rId5"/>
    <p:sldId id="308" r:id="rId6"/>
    <p:sldId id="309" r:id="rId7"/>
    <p:sldId id="310" r:id="rId8"/>
    <p:sldId id="311" r:id="rId9"/>
    <p:sldId id="316" r:id="rId10"/>
    <p:sldId id="317" r:id="rId11"/>
    <p:sldId id="319" r:id="rId12"/>
    <p:sldId id="320" r:id="rId13"/>
    <p:sldId id="324" r:id="rId14"/>
    <p:sldId id="312" r:id="rId15"/>
    <p:sldId id="313" r:id="rId16"/>
    <p:sldId id="314" r:id="rId17"/>
    <p:sldId id="315" r:id="rId18"/>
    <p:sldId id="322" r:id="rId19"/>
    <p:sldId id="321" r:id="rId20"/>
    <p:sldId id="323" r:id="rId21"/>
  </p:sldIdLst>
  <p:sldSz cx="9144000" cy="6858000" type="screen4x3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3651" autoAdjust="0"/>
  </p:normalViewPr>
  <p:slideViewPr>
    <p:cSldViewPr>
      <p:cViewPr varScale="1">
        <p:scale>
          <a:sx n="79" d="100"/>
          <a:sy n="79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F9F963-9055-4A74-8A7D-A875C661F78A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359B672-FC73-4EC3-BC89-614C7E8D9AA9}">
      <dgm:prSet phldrT="[Text]"/>
      <dgm:spPr/>
      <dgm:t>
        <a:bodyPr/>
        <a:lstStyle/>
        <a:p>
          <a:r>
            <a:rPr lang="id-ID" dirty="0" smtClean="0"/>
            <a:t>JENIS</a:t>
          </a:r>
          <a:endParaRPr lang="id-ID" dirty="0"/>
        </a:p>
      </dgm:t>
    </dgm:pt>
    <dgm:pt modelId="{41137CBA-6AB2-491D-8FD2-ADCB9AD37F6E}" type="parTrans" cxnId="{36B555F0-9A60-4767-A18B-5A8601947A40}">
      <dgm:prSet/>
      <dgm:spPr/>
      <dgm:t>
        <a:bodyPr/>
        <a:lstStyle/>
        <a:p>
          <a:endParaRPr lang="id-ID"/>
        </a:p>
      </dgm:t>
    </dgm:pt>
    <dgm:pt modelId="{381D6EE9-5D13-4605-B65D-960065E68B48}" type="sibTrans" cxnId="{36B555F0-9A60-4767-A18B-5A8601947A40}">
      <dgm:prSet/>
      <dgm:spPr/>
      <dgm:t>
        <a:bodyPr/>
        <a:lstStyle/>
        <a:p>
          <a:endParaRPr lang="id-ID"/>
        </a:p>
      </dgm:t>
    </dgm:pt>
    <dgm:pt modelId="{24DECF1D-B373-4BB3-8F7B-D03FD9E6461E}">
      <dgm:prSet phldrT="[Text]"/>
      <dgm:spPr/>
      <dgm:t>
        <a:bodyPr/>
        <a:lstStyle/>
        <a:p>
          <a:r>
            <a:rPr lang="id-ID" dirty="0" smtClean="0"/>
            <a:t>NYATA/TDK</a:t>
          </a:r>
          <a:endParaRPr lang="id-ID" dirty="0"/>
        </a:p>
      </dgm:t>
    </dgm:pt>
    <dgm:pt modelId="{71C4AD25-BCC4-4BF4-8D87-9C34C66EDCC0}" type="parTrans" cxnId="{0F13CB2A-8988-4985-AC29-B2676A869D97}">
      <dgm:prSet/>
      <dgm:spPr/>
      <dgm:t>
        <a:bodyPr/>
        <a:lstStyle/>
        <a:p>
          <a:endParaRPr lang="id-ID"/>
        </a:p>
      </dgm:t>
    </dgm:pt>
    <dgm:pt modelId="{B2877491-6698-438E-8121-090C0FDDBA12}" type="sibTrans" cxnId="{0F13CB2A-8988-4985-AC29-B2676A869D97}">
      <dgm:prSet/>
      <dgm:spPr/>
      <dgm:t>
        <a:bodyPr/>
        <a:lstStyle/>
        <a:p>
          <a:endParaRPr lang="id-ID"/>
        </a:p>
      </dgm:t>
    </dgm:pt>
    <dgm:pt modelId="{9772D256-26AC-4F88-A47D-545D547A6FBD}">
      <dgm:prSet phldrT="[Text]"/>
      <dgm:spPr/>
      <dgm:t>
        <a:bodyPr/>
        <a:lstStyle/>
        <a:p>
          <a:r>
            <a:rPr lang="id-ID" dirty="0" smtClean="0"/>
            <a:t>KESATUAN</a:t>
          </a:r>
          <a:endParaRPr lang="id-ID" dirty="0"/>
        </a:p>
      </dgm:t>
    </dgm:pt>
    <dgm:pt modelId="{78076B53-95FE-43EE-B9A8-18B939CB803B}" type="sibTrans" cxnId="{9760E4CB-CED3-451D-BD18-C21F3F72D5F4}">
      <dgm:prSet/>
      <dgm:spPr/>
      <dgm:t>
        <a:bodyPr/>
        <a:lstStyle/>
        <a:p>
          <a:endParaRPr lang="id-ID"/>
        </a:p>
      </dgm:t>
    </dgm:pt>
    <dgm:pt modelId="{265CE8D3-C274-431F-B4D0-1BF257FD36AC}" type="parTrans" cxnId="{9760E4CB-CED3-451D-BD18-C21F3F72D5F4}">
      <dgm:prSet/>
      <dgm:spPr/>
      <dgm:t>
        <a:bodyPr/>
        <a:lstStyle/>
        <a:p>
          <a:endParaRPr lang="id-ID"/>
        </a:p>
      </dgm:t>
    </dgm:pt>
    <dgm:pt modelId="{4EE28346-6CBC-4331-B349-7873F89162D4}">
      <dgm:prSet/>
      <dgm:spPr/>
      <dgm:t>
        <a:bodyPr/>
        <a:lstStyle/>
        <a:p>
          <a:r>
            <a:rPr lang="id-ID" dirty="0" smtClean="0"/>
            <a:t>Numerik</a:t>
          </a:r>
          <a:endParaRPr lang="id-ID" dirty="0"/>
        </a:p>
      </dgm:t>
    </dgm:pt>
    <dgm:pt modelId="{DA53F3E6-992A-457F-A63B-CC0AF6F67F37}" type="parTrans" cxnId="{699C0CD3-E49D-4EFF-8CEB-8E0B6A31861E}">
      <dgm:prSet/>
      <dgm:spPr/>
      <dgm:t>
        <a:bodyPr/>
        <a:lstStyle/>
        <a:p>
          <a:endParaRPr lang="id-ID"/>
        </a:p>
      </dgm:t>
    </dgm:pt>
    <dgm:pt modelId="{8DAA5E4D-4290-4E8F-84D5-3AD518F93616}" type="sibTrans" cxnId="{699C0CD3-E49D-4EFF-8CEB-8E0B6A31861E}">
      <dgm:prSet/>
      <dgm:spPr/>
      <dgm:t>
        <a:bodyPr/>
        <a:lstStyle/>
        <a:p>
          <a:endParaRPr lang="id-ID"/>
        </a:p>
      </dgm:t>
    </dgm:pt>
    <dgm:pt modelId="{3B18ADCC-2520-4202-8D63-306B1A0E0D53}">
      <dgm:prSet/>
      <dgm:spPr/>
      <dgm:t>
        <a:bodyPr/>
        <a:lstStyle/>
        <a:p>
          <a:r>
            <a:rPr lang="id-ID" dirty="0" smtClean="0"/>
            <a:t>Kategorikal</a:t>
          </a:r>
          <a:endParaRPr lang="id-ID" dirty="0"/>
        </a:p>
      </dgm:t>
    </dgm:pt>
    <dgm:pt modelId="{4F9882F0-8673-4878-8156-43BF9F08D15E}" type="parTrans" cxnId="{DBFB24A2-39DE-45F6-ACD4-C35E7E2D571A}">
      <dgm:prSet/>
      <dgm:spPr/>
      <dgm:t>
        <a:bodyPr/>
        <a:lstStyle/>
        <a:p>
          <a:endParaRPr lang="id-ID"/>
        </a:p>
      </dgm:t>
    </dgm:pt>
    <dgm:pt modelId="{3DE62430-6144-4937-97FC-04D2632197C4}" type="sibTrans" cxnId="{DBFB24A2-39DE-45F6-ACD4-C35E7E2D571A}">
      <dgm:prSet/>
      <dgm:spPr/>
      <dgm:t>
        <a:bodyPr/>
        <a:lstStyle/>
        <a:p>
          <a:endParaRPr lang="id-ID"/>
        </a:p>
      </dgm:t>
    </dgm:pt>
    <dgm:pt modelId="{BFF750E5-60A8-4187-A930-341667ABADDF}">
      <dgm:prSet/>
      <dgm:spPr/>
      <dgm:t>
        <a:bodyPr/>
        <a:lstStyle/>
        <a:p>
          <a:r>
            <a:rPr lang="id-ID" dirty="0" smtClean="0"/>
            <a:t>Absolut</a:t>
          </a:r>
          <a:endParaRPr lang="id-ID" dirty="0"/>
        </a:p>
      </dgm:t>
    </dgm:pt>
    <dgm:pt modelId="{F7849EB9-941F-4661-9337-A9659E67A624}" type="parTrans" cxnId="{E89EE276-90B7-4FB6-B1D9-92157FF3BB0E}">
      <dgm:prSet/>
      <dgm:spPr/>
      <dgm:t>
        <a:bodyPr/>
        <a:lstStyle/>
        <a:p>
          <a:endParaRPr lang="id-ID"/>
        </a:p>
      </dgm:t>
    </dgm:pt>
    <dgm:pt modelId="{5FCA6ACB-DEE0-425F-97DA-BAAD5EF0B87C}" type="sibTrans" cxnId="{E89EE276-90B7-4FB6-B1D9-92157FF3BB0E}">
      <dgm:prSet/>
      <dgm:spPr/>
      <dgm:t>
        <a:bodyPr/>
        <a:lstStyle/>
        <a:p>
          <a:endParaRPr lang="id-ID"/>
        </a:p>
      </dgm:t>
    </dgm:pt>
    <dgm:pt modelId="{23FF4329-281F-44A2-B58E-AAE8291628D8}">
      <dgm:prSet/>
      <dgm:spPr/>
      <dgm:t>
        <a:bodyPr/>
        <a:lstStyle/>
        <a:p>
          <a:r>
            <a:rPr lang="id-ID" dirty="0" smtClean="0"/>
            <a:t>Relatif</a:t>
          </a:r>
          <a:endParaRPr lang="id-ID" dirty="0"/>
        </a:p>
      </dgm:t>
    </dgm:pt>
    <dgm:pt modelId="{A2EB8563-0CF2-45FE-AD17-FDAE7768A445}" type="parTrans" cxnId="{8CF209C6-377F-4454-B8EF-E5010DF8A146}">
      <dgm:prSet/>
      <dgm:spPr/>
      <dgm:t>
        <a:bodyPr/>
        <a:lstStyle/>
        <a:p>
          <a:endParaRPr lang="id-ID"/>
        </a:p>
      </dgm:t>
    </dgm:pt>
    <dgm:pt modelId="{1593097C-B492-429D-A8BD-3BC4513FA4C7}" type="sibTrans" cxnId="{8CF209C6-377F-4454-B8EF-E5010DF8A146}">
      <dgm:prSet/>
      <dgm:spPr/>
      <dgm:t>
        <a:bodyPr/>
        <a:lstStyle/>
        <a:p>
          <a:endParaRPr lang="id-ID"/>
        </a:p>
      </dgm:t>
    </dgm:pt>
    <dgm:pt modelId="{15A3D52A-9808-4BF2-B812-4A85CDA0F1FC}">
      <dgm:prSet/>
      <dgm:spPr/>
      <dgm:t>
        <a:bodyPr/>
        <a:lstStyle/>
        <a:p>
          <a:r>
            <a:rPr lang="id-ID" dirty="0" smtClean="0"/>
            <a:t>Satuan</a:t>
          </a:r>
          <a:endParaRPr lang="id-ID" dirty="0"/>
        </a:p>
      </dgm:t>
    </dgm:pt>
    <dgm:pt modelId="{E95F1829-7DDE-4BFC-95DD-02326225F588}" type="parTrans" cxnId="{D4E7EB16-0D53-47F2-ADEF-F0BD406108FC}">
      <dgm:prSet/>
      <dgm:spPr/>
      <dgm:t>
        <a:bodyPr/>
        <a:lstStyle/>
        <a:p>
          <a:endParaRPr lang="id-ID"/>
        </a:p>
      </dgm:t>
    </dgm:pt>
    <dgm:pt modelId="{DD576E64-1FDF-43A1-9B1B-3AB45C38E072}" type="sibTrans" cxnId="{D4E7EB16-0D53-47F2-ADEF-F0BD406108FC}">
      <dgm:prSet/>
      <dgm:spPr/>
      <dgm:t>
        <a:bodyPr/>
        <a:lstStyle/>
        <a:p>
          <a:endParaRPr lang="id-ID"/>
        </a:p>
      </dgm:t>
    </dgm:pt>
    <dgm:pt modelId="{7298B010-BAFA-43EF-8B04-09F843BBD71E}">
      <dgm:prSet/>
      <dgm:spPr/>
      <dgm:t>
        <a:bodyPr/>
        <a:lstStyle/>
        <a:p>
          <a:r>
            <a:rPr lang="id-ID" dirty="0" smtClean="0"/>
            <a:t>Komulatif</a:t>
          </a:r>
          <a:endParaRPr lang="id-ID" dirty="0"/>
        </a:p>
      </dgm:t>
    </dgm:pt>
    <dgm:pt modelId="{6FC984C4-9F90-4DFA-A6F5-B645027667B4}" type="parTrans" cxnId="{5675ECBF-E164-4A28-827B-01E5C1D02306}">
      <dgm:prSet/>
      <dgm:spPr/>
      <dgm:t>
        <a:bodyPr/>
        <a:lstStyle/>
        <a:p>
          <a:endParaRPr lang="id-ID"/>
        </a:p>
      </dgm:t>
    </dgm:pt>
    <dgm:pt modelId="{2B5ADF25-0ACC-482B-8062-A9754AACE219}" type="sibTrans" cxnId="{5675ECBF-E164-4A28-827B-01E5C1D02306}">
      <dgm:prSet/>
      <dgm:spPr/>
      <dgm:t>
        <a:bodyPr/>
        <a:lstStyle/>
        <a:p>
          <a:endParaRPr lang="id-ID"/>
        </a:p>
      </dgm:t>
    </dgm:pt>
    <dgm:pt modelId="{31E93D78-60E2-4A33-BFD3-117936F22E37}" type="pres">
      <dgm:prSet presAssocID="{D0F9F963-9055-4A74-8A7D-A875C661F7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08D0EA6-BE02-405D-A13F-19955744C770}" type="pres">
      <dgm:prSet presAssocID="{F359B672-FC73-4EC3-BC89-614C7E8D9AA9}" presName="composite" presStyleCnt="0"/>
      <dgm:spPr/>
    </dgm:pt>
    <dgm:pt modelId="{EC542D37-9631-4DDA-8C95-B387A4CC6122}" type="pres">
      <dgm:prSet presAssocID="{F359B672-FC73-4EC3-BC89-614C7E8D9AA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1A04C4-24FF-4F7A-BD84-8E9321690183}" type="pres">
      <dgm:prSet presAssocID="{F359B672-FC73-4EC3-BC89-614C7E8D9AA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AB49080-9A86-40DE-9A0F-4AF83DBCD1C6}" type="pres">
      <dgm:prSet presAssocID="{381D6EE9-5D13-4605-B65D-960065E68B48}" presName="space" presStyleCnt="0"/>
      <dgm:spPr/>
    </dgm:pt>
    <dgm:pt modelId="{BBF9CB55-D0EF-4CB2-9A4B-41436204289C}" type="pres">
      <dgm:prSet presAssocID="{24DECF1D-B373-4BB3-8F7B-D03FD9E6461E}" presName="composite" presStyleCnt="0"/>
      <dgm:spPr/>
    </dgm:pt>
    <dgm:pt modelId="{FD5B2D09-457C-46AC-BFBE-C2CE177339D6}" type="pres">
      <dgm:prSet presAssocID="{24DECF1D-B373-4BB3-8F7B-D03FD9E6461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28E5E01-6738-4359-993B-997DE9063B58}" type="pres">
      <dgm:prSet presAssocID="{24DECF1D-B373-4BB3-8F7B-D03FD9E6461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B975E9F-99ED-4D47-AC46-A8DDD2911C7D}" type="pres">
      <dgm:prSet presAssocID="{B2877491-6698-438E-8121-090C0FDDBA12}" presName="space" presStyleCnt="0"/>
      <dgm:spPr/>
    </dgm:pt>
    <dgm:pt modelId="{A5DF05AC-CBDB-440E-8EA3-906F46268B83}" type="pres">
      <dgm:prSet presAssocID="{9772D256-26AC-4F88-A47D-545D547A6FBD}" presName="composite" presStyleCnt="0"/>
      <dgm:spPr/>
    </dgm:pt>
    <dgm:pt modelId="{2A98AFE9-1D69-427F-A443-E312AEEEAEC9}" type="pres">
      <dgm:prSet presAssocID="{9772D256-26AC-4F88-A47D-545D547A6FB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5C8FC7C-7530-494B-BF8E-B628D6E7C8D5}" type="pres">
      <dgm:prSet presAssocID="{9772D256-26AC-4F88-A47D-545D547A6FB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AD37DFC-A148-45AB-8823-8CD37DBDE8C4}" type="presOf" srcId="{BFF750E5-60A8-4187-A930-341667ABADDF}" destId="{D28E5E01-6738-4359-993B-997DE9063B58}" srcOrd="0" destOrd="0" presId="urn:microsoft.com/office/officeart/2005/8/layout/hList1"/>
    <dgm:cxn modelId="{2D235D6F-9321-4FEF-91EA-C3DDCCE659AA}" type="presOf" srcId="{7298B010-BAFA-43EF-8B04-09F843BBD71E}" destId="{25C8FC7C-7530-494B-BF8E-B628D6E7C8D5}" srcOrd="0" destOrd="1" presId="urn:microsoft.com/office/officeart/2005/8/layout/hList1"/>
    <dgm:cxn modelId="{310D55B3-E1B1-4EE9-82AD-CC50E4D00B2C}" type="presOf" srcId="{24DECF1D-B373-4BB3-8F7B-D03FD9E6461E}" destId="{FD5B2D09-457C-46AC-BFBE-C2CE177339D6}" srcOrd="0" destOrd="0" presId="urn:microsoft.com/office/officeart/2005/8/layout/hList1"/>
    <dgm:cxn modelId="{699C0CD3-E49D-4EFF-8CEB-8E0B6A31861E}" srcId="{F359B672-FC73-4EC3-BC89-614C7E8D9AA9}" destId="{4EE28346-6CBC-4331-B349-7873F89162D4}" srcOrd="0" destOrd="0" parTransId="{DA53F3E6-992A-457F-A63B-CC0AF6F67F37}" sibTransId="{8DAA5E4D-4290-4E8F-84D5-3AD518F93616}"/>
    <dgm:cxn modelId="{5675ECBF-E164-4A28-827B-01E5C1D02306}" srcId="{9772D256-26AC-4F88-A47D-545D547A6FBD}" destId="{7298B010-BAFA-43EF-8B04-09F843BBD71E}" srcOrd="1" destOrd="0" parTransId="{6FC984C4-9F90-4DFA-A6F5-B645027667B4}" sibTransId="{2B5ADF25-0ACC-482B-8062-A9754AACE219}"/>
    <dgm:cxn modelId="{59563668-F927-43A7-8E5B-96739BB04660}" type="presOf" srcId="{D0F9F963-9055-4A74-8A7D-A875C661F78A}" destId="{31E93D78-60E2-4A33-BFD3-117936F22E37}" srcOrd="0" destOrd="0" presId="urn:microsoft.com/office/officeart/2005/8/layout/hList1"/>
    <dgm:cxn modelId="{88EF4DAE-9C81-4226-95A3-E52C8765AB14}" type="presOf" srcId="{4EE28346-6CBC-4331-B349-7873F89162D4}" destId="{D31A04C4-24FF-4F7A-BD84-8E9321690183}" srcOrd="0" destOrd="0" presId="urn:microsoft.com/office/officeart/2005/8/layout/hList1"/>
    <dgm:cxn modelId="{36B555F0-9A60-4767-A18B-5A8601947A40}" srcId="{D0F9F963-9055-4A74-8A7D-A875C661F78A}" destId="{F359B672-FC73-4EC3-BC89-614C7E8D9AA9}" srcOrd="0" destOrd="0" parTransId="{41137CBA-6AB2-491D-8FD2-ADCB9AD37F6E}" sibTransId="{381D6EE9-5D13-4605-B65D-960065E68B48}"/>
    <dgm:cxn modelId="{0F13CB2A-8988-4985-AC29-B2676A869D97}" srcId="{D0F9F963-9055-4A74-8A7D-A875C661F78A}" destId="{24DECF1D-B373-4BB3-8F7B-D03FD9E6461E}" srcOrd="1" destOrd="0" parTransId="{71C4AD25-BCC4-4BF4-8D87-9C34C66EDCC0}" sibTransId="{B2877491-6698-438E-8121-090C0FDDBA12}"/>
    <dgm:cxn modelId="{244ED984-27F9-4068-A637-6CB58413E60B}" type="presOf" srcId="{3B18ADCC-2520-4202-8D63-306B1A0E0D53}" destId="{D31A04C4-24FF-4F7A-BD84-8E9321690183}" srcOrd="0" destOrd="1" presId="urn:microsoft.com/office/officeart/2005/8/layout/hList1"/>
    <dgm:cxn modelId="{46486039-EF03-4E77-9F72-474FB811AA03}" type="presOf" srcId="{F359B672-FC73-4EC3-BC89-614C7E8D9AA9}" destId="{EC542D37-9631-4DDA-8C95-B387A4CC6122}" srcOrd="0" destOrd="0" presId="urn:microsoft.com/office/officeart/2005/8/layout/hList1"/>
    <dgm:cxn modelId="{F4D09212-1B05-4DD6-A65D-F9162132959B}" type="presOf" srcId="{23FF4329-281F-44A2-B58E-AAE8291628D8}" destId="{D28E5E01-6738-4359-993B-997DE9063B58}" srcOrd="0" destOrd="1" presId="urn:microsoft.com/office/officeart/2005/8/layout/hList1"/>
    <dgm:cxn modelId="{D4E7EB16-0D53-47F2-ADEF-F0BD406108FC}" srcId="{9772D256-26AC-4F88-A47D-545D547A6FBD}" destId="{15A3D52A-9808-4BF2-B812-4A85CDA0F1FC}" srcOrd="0" destOrd="0" parTransId="{E95F1829-7DDE-4BFC-95DD-02326225F588}" sibTransId="{DD576E64-1FDF-43A1-9B1B-3AB45C38E072}"/>
    <dgm:cxn modelId="{8CF209C6-377F-4454-B8EF-E5010DF8A146}" srcId="{24DECF1D-B373-4BB3-8F7B-D03FD9E6461E}" destId="{23FF4329-281F-44A2-B58E-AAE8291628D8}" srcOrd="1" destOrd="0" parTransId="{A2EB8563-0CF2-45FE-AD17-FDAE7768A445}" sibTransId="{1593097C-B492-429D-A8BD-3BC4513FA4C7}"/>
    <dgm:cxn modelId="{DBFB24A2-39DE-45F6-ACD4-C35E7E2D571A}" srcId="{F359B672-FC73-4EC3-BC89-614C7E8D9AA9}" destId="{3B18ADCC-2520-4202-8D63-306B1A0E0D53}" srcOrd="1" destOrd="0" parTransId="{4F9882F0-8673-4878-8156-43BF9F08D15E}" sibTransId="{3DE62430-6144-4937-97FC-04D2632197C4}"/>
    <dgm:cxn modelId="{E89EE276-90B7-4FB6-B1D9-92157FF3BB0E}" srcId="{24DECF1D-B373-4BB3-8F7B-D03FD9E6461E}" destId="{BFF750E5-60A8-4187-A930-341667ABADDF}" srcOrd="0" destOrd="0" parTransId="{F7849EB9-941F-4661-9337-A9659E67A624}" sibTransId="{5FCA6ACB-DEE0-425F-97DA-BAAD5EF0B87C}"/>
    <dgm:cxn modelId="{F9C4D9D9-4E50-4299-B19E-F71E91DE38E8}" type="presOf" srcId="{9772D256-26AC-4F88-A47D-545D547A6FBD}" destId="{2A98AFE9-1D69-427F-A443-E312AEEEAEC9}" srcOrd="0" destOrd="0" presId="urn:microsoft.com/office/officeart/2005/8/layout/hList1"/>
    <dgm:cxn modelId="{67376D58-7148-48C9-A5BB-F19597AE0736}" type="presOf" srcId="{15A3D52A-9808-4BF2-B812-4A85CDA0F1FC}" destId="{25C8FC7C-7530-494B-BF8E-B628D6E7C8D5}" srcOrd="0" destOrd="0" presId="urn:microsoft.com/office/officeart/2005/8/layout/hList1"/>
    <dgm:cxn modelId="{9760E4CB-CED3-451D-BD18-C21F3F72D5F4}" srcId="{D0F9F963-9055-4A74-8A7D-A875C661F78A}" destId="{9772D256-26AC-4F88-A47D-545D547A6FBD}" srcOrd="2" destOrd="0" parTransId="{265CE8D3-C274-431F-B4D0-1BF257FD36AC}" sibTransId="{78076B53-95FE-43EE-B9A8-18B939CB803B}"/>
    <dgm:cxn modelId="{E03487BB-F290-4F51-B463-F169B25CD22B}" type="presParOf" srcId="{31E93D78-60E2-4A33-BFD3-117936F22E37}" destId="{708D0EA6-BE02-405D-A13F-19955744C770}" srcOrd="0" destOrd="0" presId="urn:microsoft.com/office/officeart/2005/8/layout/hList1"/>
    <dgm:cxn modelId="{E120BFD0-73AD-473D-80F8-93B3732BD9B7}" type="presParOf" srcId="{708D0EA6-BE02-405D-A13F-19955744C770}" destId="{EC542D37-9631-4DDA-8C95-B387A4CC6122}" srcOrd="0" destOrd="0" presId="urn:microsoft.com/office/officeart/2005/8/layout/hList1"/>
    <dgm:cxn modelId="{6C4EAA3F-AF5C-486F-B8D7-DF2D709DA526}" type="presParOf" srcId="{708D0EA6-BE02-405D-A13F-19955744C770}" destId="{D31A04C4-24FF-4F7A-BD84-8E9321690183}" srcOrd="1" destOrd="0" presId="urn:microsoft.com/office/officeart/2005/8/layout/hList1"/>
    <dgm:cxn modelId="{DAF8905C-7A3A-4DA0-86EA-51D4CBF58E64}" type="presParOf" srcId="{31E93D78-60E2-4A33-BFD3-117936F22E37}" destId="{AAB49080-9A86-40DE-9A0F-4AF83DBCD1C6}" srcOrd="1" destOrd="0" presId="urn:microsoft.com/office/officeart/2005/8/layout/hList1"/>
    <dgm:cxn modelId="{E93DAC61-F462-468B-891D-49914205CA75}" type="presParOf" srcId="{31E93D78-60E2-4A33-BFD3-117936F22E37}" destId="{BBF9CB55-D0EF-4CB2-9A4B-41436204289C}" srcOrd="2" destOrd="0" presId="urn:microsoft.com/office/officeart/2005/8/layout/hList1"/>
    <dgm:cxn modelId="{3C00AE53-B497-407B-BDC2-0ECB82F21233}" type="presParOf" srcId="{BBF9CB55-D0EF-4CB2-9A4B-41436204289C}" destId="{FD5B2D09-457C-46AC-BFBE-C2CE177339D6}" srcOrd="0" destOrd="0" presId="urn:microsoft.com/office/officeart/2005/8/layout/hList1"/>
    <dgm:cxn modelId="{03A7D31B-44E9-4109-BEDE-76067B4CB29B}" type="presParOf" srcId="{BBF9CB55-D0EF-4CB2-9A4B-41436204289C}" destId="{D28E5E01-6738-4359-993B-997DE9063B58}" srcOrd="1" destOrd="0" presId="urn:microsoft.com/office/officeart/2005/8/layout/hList1"/>
    <dgm:cxn modelId="{889ED850-3B5A-43D1-8DF8-A863820A413C}" type="presParOf" srcId="{31E93D78-60E2-4A33-BFD3-117936F22E37}" destId="{6B975E9F-99ED-4D47-AC46-A8DDD2911C7D}" srcOrd="3" destOrd="0" presId="urn:microsoft.com/office/officeart/2005/8/layout/hList1"/>
    <dgm:cxn modelId="{2DE2A048-71F6-4FED-B152-E974EEE72CD8}" type="presParOf" srcId="{31E93D78-60E2-4A33-BFD3-117936F22E37}" destId="{A5DF05AC-CBDB-440E-8EA3-906F46268B83}" srcOrd="4" destOrd="0" presId="urn:microsoft.com/office/officeart/2005/8/layout/hList1"/>
    <dgm:cxn modelId="{815DE90A-32DF-4297-83B0-1C0BB34F4491}" type="presParOf" srcId="{A5DF05AC-CBDB-440E-8EA3-906F46268B83}" destId="{2A98AFE9-1D69-427F-A443-E312AEEEAEC9}" srcOrd="0" destOrd="0" presId="urn:microsoft.com/office/officeart/2005/8/layout/hList1"/>
    <dgm:cxn modelId="{D101153F-16D0-4671-AFCF-01AF4EB056AF}" type="presParOf" srcId="{A5DF05AC-CBDB-440E-8EA3-906F46268B83}" destId="{25C8FC7C-7530-494B-BF8E-B628D6E7C8D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BAFB1A-104F-4438-8AB0-A4A080B295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23810C5C-03BA-4291-9C5D-11BFB8948F32}">
      <dgm:prSet phldrT="[Text]"/>
      <dgm:spPr/>
      <dgm:t>
        <a:bodyPr/>
        <a:lstStyle/>
        <a:p>
          <a:r>
            <a:rPr lang="id-ID" dirty="0" smtClean="0"/>
            <a:t>Frekuensi Komulatif</a:t>
          </a:r>
          <a:endParaRPr lang="id-ID" dirty="0"/>
        </a:p>
      </dgm:t>
    </dgm:pt>
    <dgm:pt modelId="{AFDB20F5-26AC-4785-9B1C-0B19CD523765}" type="parTrans" cxnId="{199D22D5-C5BE-43D9-8C3E-E76B2BA19691}">
      <dgm:prSet/>
      <dgm:spPr/>
      <dgm:t>
        <a:bodyPr/>
        <a:lstStyle/>
        <a:p>
          <a:endParaRPr lang="id-ID"/>
        </a:p>
      </dgm:t>
    </dgm:pt>
    <dgm:pt modelId="{DAD8FC8F-5F85-4CF9-A148-8E1D2B0F2BBC}" type="sibTrans" cxnId="{199D22D5-C5BE-43D9-8C3E-E76B2BA19691}">
      <dgm:prSet/>
      <dgm:spPr/>
      <dgm:t>
        <a:bodyPr/>
        <a:lstStyle/>
        <a:p>
          <a:endParaRPr lang="id-ID"/>
        </a:p>
      </dgm:t>
    </dgm:pt>
    <dgm:pt modelId="{44065AE0-F60B-4F23-99B4-3E1CB41DE273}">
      <dgm:prSet phldrT="[Text]"/>
      <dgm:spPr/>
      <dgm:t>
        <a:bodyPr/>
        <a:lstStyle/>
        <a:p>
          <a:r>
            <a:rPr lang="id-ID" dirty="0" smtClean="0"/>
            <a:t>Frekuensi Komulatif Kurang dari</a:t>
          </a:r>
          <a:endParaRPr lang="id-ID" dirty="0"/>
        </a:p>
      </dgm:t>
    </dgm:pt>
    <dgm:pt modelId="{07568C73-2EC8-4DDB-921F-AEB2FED148C8}" type="parTrans" cxnId="{7044C06A-3DF3-419C-8BCA-0584DD33DD2B}">
      <dgm:prSet/>
      <dgm:spPr/>
      <dgm:t>
        <a:bodyPr/>
        <a:lstStyle/>
        <a:p>
          <a:endParaRPr lang="id-ID"/>
        </a:p>
      </dgm:t>
    </dgm:pt>
    <dgm:pt modelId="{765A35FA-3416-4CC3-A382-1529AF6C4D34}" type="sibTrans" cxnId="{7044C06A-3DF3-419C-8BCA-0584DD33DD2B}">
      <dgm:prSet/>
      <dgm:spPr/>
      <dgm:t>
        <a:bodyPr/>
        <a:lstStyle/>
        <a:p>
          <a:endParaRPr lang="id-ID"/>
        </a:p>
      </dgm:t>
    </dgm:pt>
    <dgm:pt modelId="{D8263568-E5E7-4277-9DC7-B8C26F8AEC5B}">
      <dgm:prSet phldrT="[Text]"/>
      <dgm:spPr/>
      <dgm:t>
        <a:bodyPr/>
        <a:lstStyle/>
        <a:p>
          <a:r>
            <a:rPr lang="id-ID" dirty="0" smtClean="0"/>
            <a:t>Frekuensi Komulatif Lebih dari</a:t>
          </a:r>
          <a:endParaRPr lang="id-ID" dirty="0"/>
        </a:p>
      </dgm:t>
    </dgm:pt>
    <dgm:pt modelId="{48C038E1-4AF7-450B-91C8-05D0155EAB04}" type="parTrans" cxnId="{DE57AEB6-9376-483B-BAAD-6CB92A33F091}">
      <dgm:prSet/>
      <dgm:spPr/>
      <dgm:t>
        <a:bodyPr/>
        <a:lstStyle/>
        <a:p>
          <a:endParaRPr lang="id-ID"/>
        </a:p>
      </dgm:t>
    </dgm:pt>
    <dgm:pt modelId="{BEC5C220-2455-4140-B496-86BBF8166521}" type="sibTrans" cxnId="{DE57AEB6-9376-483B-BAAD-6CB92A33F091}">
      <dgm:prSet/>
      <dgm:spPr/>
      <dgm:t>
        <a:bodyPr/>
        <a:lstStyle/>
        <a:p>
          <a:endParaRPr lang="id-ID"/>
        </a:p>
      </dgm:t>
    </dgm:pt>
    <dgm:pt modelId="{799A7541-4681-4AAF-8854-36A92AC55906}" type="pres">
      <dgm:prSet presAssocID="{6CBAFB1A-104F-4438-8AB0-A4A080B295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4DC37BF-B3F8-4C41-98F6-FB41060AF331}" type="pres">
      <dgm:prSet presAssocID="{23810C5C-03BA-4291-9C5D-11BFB8948F32}" presName="root1" presStyleCnt="0"/>
      <dgm:spPr/>
    </dgm:pt>
    <dgm:pt modelId="{829CA094-27EA-43A2-81E4-F48C87B17B61}" type="pres">
      <dgm:prSet presAssocID="{23810C5C-03BA-4291-9C5D-11BFB8948F3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3155789A-8221-425A-B67D-76C15D9E497C}" type="pres">
      <dgm:prSet presAssocID="{23810C5C-03BA-4291-9C5D-11BFB8948F32}" presName="level2hierChild" presStyleCnt="0"/>
      <dgm:spPr/>
    </dgm:pt>
    <dgm:pt modelId="{98F80951-0B80-41EF-8B2C-F650A2778565}" type="pres">
      <dgm:prSet presAssocID="{07568C73-2EC8-4DDB-921F-AEB2FED148C8}" presName="conn2-1" presStyleLbl="parChTrans1D2" presStyleIdx="0" presStyleCnt="2"/>
      <dgm:spPr/>
      <dgm:t>
        <a:bodyPr/>
        <a:lstStyle/>
        <a:p>
          <a:endParaRPr lang="id-ID"/>
        </a:p>
      </dgm:t>
    </dgm:pt>
    <dgm:pt modelId="{D394A6F2-641A-40DA-9DDE-3CF1DDEDCCA1}" type="pres">
      <dgm:prSet presAssocID="{07568C73-2EC8-4DDB-921F-AEB2FED148C8}" presName="connTx" presStyleLbl="parChTrans1D2" presStyleIdx="0" presStyleCnt="2"/>
      <dgm:spPr/>
      <dgm:t>
        <a:bodyPr/>
        <a:lstStyle/>
        <a:p>
          <a:endParaRPr lang="id-ID"/>
        </a:p>
      </dgm:t>
    </dgm:pt>
    <dgm:pt modelId="{A2D24E93-2C46-478F-9515-D708D0EA0B72}" type="pres">
      <dgm:prSet presAssocID="{44065AE0-F60B-4F23-99B4-3E1CB41DE273}" presName="root2" presStyleCnt="0"/>
      <dgm:spPr/>
    </dgm:pt>
    <dgm:pt modelId="{CEA0308D-3875-4E93-81E0-EF28EEF2D674}" type="pres">
      <dgm:prSet presAssocID="{44065AE0-F60B-4F23-99B4-3E1CB41DE273}" presName="LevelTwoTextNode" presStyleLbl="node2" presStyleIdx="0" presStyleCnt="2" custScaleX="13674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51BA83C-97F3-4F4B-814D-612DEF71AC49}" type="pres">
      <dgm:prSet presAssocID="{44065AE0-F60B-4F23-99B4-3E1CB41DE273}" presName="level3hierChild" presStyleCnt="0"/>
      <dgm:spPr/>
    </dgm:pt>
    <dgm:pt modelId="{279264BA-8BEA-412B-8FF9-40A0DF8301A3}" type="pres">
      <dgm:prSet presAssocID="{48C038E1-4AF7-450B-91C8-05D0155EAB04}" presName="conn2-1" presStyleLbl="parChTrans1D2" presStyleIdx="1" presStyleCnt="2"/>
      <dgm:spPr/>
      <dgm:t>
        <a:bodyPr/>
        <a:lstStyle/>
        <a:p>
          <a:endParaRPr lang="id-ID"/>
        </a:p>
      </dgm:t>
    </dgm:pt>
    <dgm:pt modelId="{34F5BD06-1AA5-45AF-A532-D960FEAFDBBB}" type="pres">
      <dgm:prSet presAssocID="{48C038E1-4AF7-450B-91C8-05D0155EAB04}" presName="connTx" presStyleLbl="parChTrans1D2" presStyleIdx="1" presStyleCnt="2"/>
      <dgm:spPr/>
      <dgm:t>
        <a:bodyPr/>
        <a:lstStyle/>
        <a:p>
          <a:endParaRPr lang="id-ID"/>
        </a:p>
      </dgm:t>
    </dgm:pt>
    <dgm:pt modelId="{35746947-F809-4FB0-B82A-034E6C60A8F8}" type="pres">
      <dgm:prSet presAssocID="{D8263568-E5E7-4277-9DC7-B8C26F8AEC5B}" presName="root2" presStyleCnt="0"/>
      <dgm:spPr/>
    </dgm:pt>
    <dgm:pt modelId="{CAB2E538-63CA-456D-81F7-0235649A40DE}" type="pres">
      <dgm:prSet presAssocID="{D8263568-E5E7-4277-9DC7-B8C26F8AEC5B}" presName="LevelTwoTextNode" presStyleLbl="node2" presStyleIdx="1" presStyleCnt="2" custScaleX="13689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DDB04CFC-0525-4D31-8552-215168533362}" type="pres">
      <dgm:prSet presAssocID="{D8263568-E5E7-4277-9DC7-B8C26F8AEC5B}" presName="level3hierChild" presStyleCnt="0"/>
      <dgm:spPr/>
    </dgm:pt>
  </dgm:ptLst>
  <dgm:cxnLst>
    <dgm:cxn modelId="{2881D693-1613-46E0-B14A-CA18386521B4}" type="presOf" srcId="{07568C73-2EC8-4DDB-921F-AEB2FED148C8}" destId="{D394A6F2-641A-40DA-9DDE-3CF1DDEDCCA1}" srcOrd="1" destOrd="0" presId="urn:microsoft.com/office/officeart/2005/8/layout/hierarchy2"/>
    <dgm:cxn modelId="{C193B471-CA29-4117-864F-70FC5BA465D6}" type="presOf" srcId="{48C038E1-4AF7-450B-91C8-05D0155EAB04}" destId="{279264BA-8BEA-412B-8FF9-40A0DF8301A3}" srcOrd="0" destOrd="0" presId="urn:microsoft.com/office/officeart/2005/8/layout/hierarchy2"/>
    <dgm:cxn modelId="{7044C06A-3DF3-419C-8BCA-0584DD33DD2B}" srcId="{23810C5C-03BA-4291-9C5D-11BFB8948F32}" destId="{44065AE0-F60B-4F23-99B4-3E1CB41DE273}" srcOrd="0" destOrd="0" parTransId="{07568C73-2EC8-4DDB-921F-AEB2FED148C8}" sibTransId="{765A35FA-3416-4CC3-A382-1529AF6C4D34}"/>
    <dgm:cxn modelId="{BADB604A-946B-4137-8F2E-33C0EB067504}" type="presOf" srcId="{48C038E1-4AF7-450B-91C8-05D0155EAB04}" destId="{34F5BD06-1AA5-45AF-A532-D960FEAFDBBB}" srcOrd="1" destOrd="0" presId="urn:microsoft.com/office/officeart/2005/8/layout/hierarchy2"/>
    <dgm:cxn modelId="{1FA07B79-9ADC-4AB2-BB21-03A8E85C881A}" type="presOf" srcId="{07568C73-2EC8-4DDB-921F-AEB2FED148C8}" destId="{98F80951-0B80-41EF-8B2C-F650A2778565}" srcOrd="0" destOrd="0" presId="urn:microsoft.com/office/officeart/2005/8/layout/hierarchy2"/>
    <dgm:cxn modelId="{6B561C13-9815-47DC-B837-8A4F19478397}" type="presOf" srcId="{6CBAFB1A-104F-4438-8AB0-A4A080B2951D}" destId="{799A7541-4681-4AAF-8854-36A92AC55906}" srcOrd="0" destOrd="0" presId="urn:microsoft.com/office/officeart/2005/8/layout/hierarchy2"/>
    <dgm:cxn modelId="{199D22D5-C5BE-43D9-8C3E-E76B2BA19691}" srcId="{6CBAFB1A-104F-4438-8AB0-A4A080B2951D}" destId="{23810C5C-03BA-4291-9C5D-11BFB8948F32}" srcOrd="0" destOrd="0" parTransId="{AFDB20F5-26AC-4785-9B1C-0B19CD523765}" sibTransId="{DAD8FC8F-5F85-4CF9-A148-8E1D2B0F2BBC}"/>
    <dgm:cxn modelId="{FA85BC9D-E891-4EF7-B761-D43541D83E10}" type="presOf" srcId="{44065AE0-F60B-4F23-99B4-3E1CB41DE273}" destId="{CEA0308D-3875-4E93-81E0-EF28EEF2D674}" srcOrd="0" destOrd="0" presId="urn:microsoft.com/office/officeart/2005/8/layout/hierarchy2"/>
    <dgm:cxn modelId="{01425071-100E-4D3F-9B52-C5A61865EA74}" type="presOf" srcId="{D8263568-E5E7-4277-9DC7-B8C26F8AEC5B}" destId="{CAB2E538-63CA-456D-81F7-0235649A40DE}" srcOrd="0" destOrd="0" presId="urn:microsoft.com/office/officeart/2005/8/layout/hierarchy2"/>
    <dgm:cxn modelId="{DE57AEB6-9376-483B-BAAD-6CB92A33F091}" srcId="{23810C5C-03BA-4291-9C5D-11BFB8948F32}" destId="{D8263568-E5E7-4277-9DC7-B8C26F8AEC5B}" srcOrd="1" destOrd="0" parTransId="{48C038E1-4AF7-450B-91C8-05D0155EAB04}" sibTransId="{BEC5C220-2455-4140-B496-86BBF8166521}"/>
    <dgm:cxn modelId="{AD859EB1-B275-415C-A088-D66533C62839}" type="presOf" srcId="{23810C5C-03BA-4291-9C5D-11BFB8948F32}" destId="{829CA094-27EA-43A2-81E4-F48C87B17B61}" srcOrd="0" destOrd="0" presId="urn:microsoft.com/office/officeart/2005/8/layout/hierarchy2"/>
    <dgm:cxn modelId="{022C1031-6355-4203-B852-66A7CEE835C5}" type="presParOf" srcId="{799A7541-4681-4AAF-8854-36A92AC55906}" destId="{B4DC37BF-B3F8-4C41-98F6-FB41060AF331}" srcOrd="0" destOrd="0" presId="urn:microsoft.com/office/officeart/2005/8/layout/hierarchy2"/>
    <dgm:cxn modelId="{6DCBDA58-3853-4D62-B87E-DE81D70C172A}" type="presParOf" srcId="{B4DC37BF-B3F8-4C41-98F6-FB41060AF331}" destId="{829CA094-27EA-43A2-81E4-F48C87B17B61}" srcOrd="0" destOrd="0" presId="urn:microsoft.com/office/officeart/2005/8/layout/hierarchy2"/>
    <dgm:cxn modelId="{54185CE3-E0D5-4CBB-ABDB-EB98C37735E5}" type="presParOf" srcId="{B4DC37BF-B3F8-4C41-98F6-FB41060AF331}" destId="{3155789A-8221-425A-B67D-76C15D9E497C}" srcOrd="1" destOrd="0" presId="urn:microsoft.com/office/officeart/2005/8/layout/hierarchy2"/>
    <dgm:cxn modelId="{CC3A080E-9D51-4473-B8DD-8326CBA30500}" type="presParOf" srcId="{3155789A-8221-425A-B67D-76C15D9E497C}" destId="{98F80951-0B80-41EF-8B2C-F650A2778565}" srcOrd="0" destOrd="0" presId="urn:microsoft.com/office/officeart/2005/8/layout/hierarchy2"/>
    <dgm:cxn modelId="{656CAECE-685F-4660-870F-E0A2F0DC05AC}" type="presParOf" srcId="{98F80951-0B80-41EF-8B2C-F650A2778565}" destId="{D394A6F2-641A-40DA-9DDE-3CF1DDEDCCA1}" srcOrd="0" destOrd="0" presId="urn:microsoft.com/office/officeart/2005/8/layout/hierarchy2"/>
    <dgm:cxn modelId="{98FA4307-6AFB-4D7E-BE78-9FE4F83ABD9D}" type="presParOf" srcId="{3155789A-8221-425A-B67D-76C15D9E497C}" destId="{A2D24E93-2C46-478F-9515-D708D0EA0B72}" srcOrd="1" destOrd="0" presId="urn:microsoft.com/office/officeart/2005/8/layout/hierarchy2"/>
    <dgm:cxn modelId="{082D2F7E-AEA1-4353-8AC1-1B0E09FC8462}" type="presParOf" srcId="{A2D24E93-2C46-478F-9515-D708D0EA0B72}" destId="{CEA0308D-3875-4E93-81E0-EF28EEF2D674}" srcOrd="0" destOrd="0" presId="urn:microsoft.com/office/officeart/2005/8/layout/hierarchy2"/>
    <dgm:cxn modelId="{680A67B8-4AE6-4376-8B38-D7234A85FA3B}" type="presParOf" srcId="{A2D24E93-2C46-478F-9515-D708D0EA0B72}" destId="{851BA83C-97F3-4F4B-814D-612DEF71AC49}" srcOrd="1" destOrd="0" presId="urn:microsoft.com/office/officeart/2005/8/layout/hierarchy2"/>
    <dgm:cxn modelId="{38E53658-9EDB-4516-8F1F-152D3EFB2CB3}" type="presParOf" srcId="{3155789A-8221-425A-B67D-76C15D9E497C}" destId="{279264BA-8BEA-412B-8FF9-40A0DF8301A3}" srcOrd="2" destOrd="0" presId="urn:microsoft.com/office/officeart/2005/8/layout/hierarchy2"/>
    <dgm:cxn modelId="{6FB26780-23E4-49FF-B440-E29BBFDC55B3}" type="presParOf" srcId="{279264BA-8BEA-412B-8FF9-40A0DF8301A3}" destId="{34F5BD06-1AA5-45AF-A532-D960FEAFDBBB}" srcOrd="0" destOrd="0" presId="urn:microsoft.com/office/officeart/2005/8/layout/hierarchy2"/>
    <dgm:cxn modelId="{90590E7C-7224-44A5-B0F5-6349E56B952B}" type="presParOf" srcId="{3155789A-8221-425A-B67D-76C15D9E497C}" destId="{35746947-F809-4FB0-B82A-034E6C60A8F8}" srcOrd="3" destOrd="0" presId="urn:microsoft.com/office/officeart/2005/8/layout/hierarchy2"/>
    <dgm:cxn modelId="{51939D4C-22CA-4E76-B20E-008D58D0D560}" type="presParOf" srcId="{35746947-F809-4FB0-B82A-034E6C60A8F8}" destId="{CAB2E538-63CA-456D-81F7-0235649A40DE}" srcOrd="0" destOrd="0" presId="urn:microsoft.com/office/officeart/2005/8/layout/hierarchy2"/>
    <dgm:cxn modelId="{D1BFD4B7-DE7A-418C-AA76-0C4821CA7F9E}" type="presParOf" srcId="{35746947-F809-4FB0-B82A-034E6C60A8F8}" destId="{DDB04CFC-0525-4D31-8552-21516853336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42D37-9631-4DDA-8C95-B387A4CC6122}">
      <dsp:nvSpPr>
        <dsp:cNvPr id="0" name=""/>
        <dsp:cNvSpPr/>
      </dsp:nvSpPr>
      <dsp:spPr>
        <a:xfrm>
          <a:off x="2265" y="637784"/>
          <a:ext cx="2208414" cy="777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JENIS</a:t>
          </a:r>
          <a:endParaRPr lang="id-ID" sz="2700" kern="1200" dirty="0"/>
        </a:p>
      </dsp:txBody>
      <dsp:txXfrm>
        <a:off x="2265" y="637784"/>
        <a:ext cx="2208414" cy="777600"/>
      </dsp:txXfrm>
    </dsp:sp>
    <dsp:sp modelId="{D31A04C4-24FF-4F7A-BD84-8E9321690183}">
      <dsp:nvSpPr>
        <dsp:cNvPr id="0" name=""/>
        <dsp:cNvSpPr/>
      </dsp:nvSpPr>
      <dsp:spPr>
        <a:xfrm>
          <a:off x="2265" y="1415384"/>
          <a:ext cx="2208414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Numerik</a:t>
          </a:r>
          <a:endParaRPr lang="id-ID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Kategorikal</a:t>
          </a:r>
          <a:endParaRPr lang="id-ID" sz="2700" kern="1200" dirty="0"/>
        </a:p>
      </dsp:txBody>
      <dsp:txXfrm>
        <a:off x="2265" y="1415384"/>
        <a:ext cx="2208414" cy="1185840"/>
      </dsp:txXfrm>
    </dsp:sp>
    <dsp:sp modelId="{FD5B2D09-457C-46AC-BFBE-C2CE177339D6}">
      <dsp:nvSpPr>
        <dsp:cNvPr id="0" name=""/>
        <dsp:cNvSpPr/>
      </dsp:nvSpPr>
      <dsp:spPr>
        <a:xfrm>
          <a:off x="2519857" y="637784"/>
          <a:ext cx="2208414" cy="777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NYATA/TDK</a:t>
          </a:r>
          <a:endParaRPr lang="id-ID" sz="2700" kern="1200" dirty="0"/>
        </a:p>
      </dsp:txBody>
      <dsp:txXfrm>
        <a:off x="2519857" y="637784"/>
        <a:ext cx="2208414" cy="777600"/>
      </dsp:txXfrm>
    </dsp:sp>
    <dsp:sp modelId="{D28E5E01-6738-4359-993B-997DE9063B58}">
      <dsp:nvSpPr>
        <dsp:cNvPr id="0" name=""/>
        <dsp:cNvSpPr/>
      </dsp:nvSpPr>
      <dsp:spPr>
        <a:xfrm>
          <a:off x="2519857" y="1415384"/>
          <a:ext cx="2208414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Absolut</a:t>
          </a:r>
          <a:endParaRPr lang="id-ID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Relatif</a:t>
          </a:r>
          <a:endParaRPr lang="id-ID" sz="2700" kern="1200" dirty="0"/>
        </a:p>
      </dsp:txBody>
      <dsp:txXfrm>
        <a:off x="2519857" y="1415384"/>
        <a:ext cx="2208414" cy="1185840"/>
      </dsp:txXfrm>
    </dsp:sp>
    <dsp:sp modelId="{2A98AFE9-1D69-427F-A443-E312AEEEAEC9}">
      <dsp:nvSpPr>
        <dsp:cNvPr id="0" name=""/>
        <dsp:cNvSpPr/>
      </dsp:nvSpPr>
      <dsp:spPr>
        <a:xfrm>
          <a:off x="5037448" y="637784"/>
          <a:ext cx="2208414" cy="777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KESATUAN</a:t>
          </a:r>
          <a:endParaRPr lang="id-ID" sz="2700" kern="1200" dirty="0"/>
        </a:p>
      </dsp:txBody>
      <dsp:txXfrm>
        <a:off x="5037448" y="637784"/>
        <a:ext cx="2208414" cy="777600"/>
      </dsp:txXfrm>
    </dsp:sp>
    <dsp:sp modelId="{25C8FC7C-7530-494B-BF8E-B628D6E7C8D5}">
      <dsp:nvSpPr>
        <dsp:cNvPr id="0" name=""/>
        <dsp:cNvSpPr/>
      </dsp:nvSpPr>
      <dsp:spPr>
        <a:xfrm>
          <a:off x="5037448" y="1415384"/>
          <a:ext cx="2208414" cy="11858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Satuan</a:t>
          </a:r>
          <a:endParaRPr lang="id-ID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700" kern="1200" dirty="0" smtClean="0"/>
            <a:t>Komulatif</a:t>
          </a:r>
          <a:endParaRPr lang="id-ID" sz="2700" kern="1200" dirty="0"/>
        </a:p>
      </dsp:txBody>
      <dsp:txXfrm>
        <a:off x="5037448" y="1415384"/>
        <a:ext cx="2208414" cy="118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CA094-27EA-43A2-81E4-F48C87B17B61}">
      <dsp:nvSpPr>
        <dsp:cNvPr id="0" name=""/>
        <dsp:cNvSpPr/>
      </dsp:nvSpPr>
      <dsp:spPr>
        <a:xfrm>
          <a:off x="214195" y="674000"/>
          <a:ext cx="2341784" cy="11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Frekuensi Komulatif</a:t>
          </a:r>
          <a:endParaRPr lang="id-ID" sz="2700" kern="1200" dirty="0"/>
        </a:p>
      </dsp:txBody>
      <dsp:txXfrm>
        <a:off x="248489" y="708294"/>
        <a:ext cx="2273196" cy="1102304"/>
      </dsp:txXfrm>
    </dsp:sp>
    <dsp:sp modelId="{98F80951-0B80-41EF-8B2C-F650A2778565}">
      <dsp:nvSpPr>
        <dsp:cNvPr id="0" name=""/>
        <dsp:cNvSpPr/>
      </dsp:nvSpPr>
      <dsp:spPr>
        <a:xfrm rot="19457599">
          <a:off x="2447553" y="880979"/>
          <a:ext cx="115356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153566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00" kern="1200"/>
        </a:p>
      </dsp:txBody>
      <dsp:txXfrm>
        <a:off x="2995497" y="893976"/>
        <a:ext cx="57678" cy="57678"/>
      </dsp:txXfrm>
    </dsp:sp>
    <dsp:sp modelId="{CEA0308D-3875-4E93-81E0-EF28EEF2D674}">
      <dsp:nvSpPr>
        <dsp:cNvPr id="0" name=""/>
        <dsp:cNvSpPr/>
      </dsp:nvSpPr>
      <dsp:spPr>
        <a:xfrm>
          <a:off x="3492693" y="737"/>
          <a:ext cx="3202226" cy="11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Frekuensi Komulatif Kurang dari</a:t>
          </a:r>
          <a:endParaRPr lang="id-ID" sz="2800" kern="1200" dirty="0"/>
        </a:p>
      </dsp:txBody>
      <dsp:txXfrm>
        <a:off x="3526987" y="35031"/>
        <a:ext cx="3133638" cy="1102304"/>
      </dsp:txXfrm>
    </dsp:sp>
    <dsp:sp modelId="{279264BA-8BEA-412B-8FF9-40A0DF8301A3}">
      <dsp:nvSpPr>
        <dsp:cNvPr id="0" name=""/>
        <dsp:cNvSpPr/>
      </dsp:nvSpPr>
      <dsp:spPr>
        <a:xfrm rot="2142401">
          <a:off x="2447553" y="1554242"/>
          <a:ext cx="1153566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153566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00" kern="1200"/>
        </a:p>
      </dsp:txBody>
      <dsp:txXfrm>
        <a:off x="2995497" y="1567239"/>
        <a:ext cx="57678" cy="57678"/>
      </dsp:txXfrm>
    </dsp:sp>
    <dsp:sp modelId="{CAB2E538-63CA-456D-81F7-0235649A40DE}">
      <dsp:nvSpPr>
        <dsp:cNvPr id="0" name=""/>
        <dsp:cNvSpPr/>
      </dsp:nvSpPr>
      <dsp:spPr>
        <a:xfrm>
          <a:off x="3492693" y="1347263"/>
          <a:ext cx="3205879" cy="11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Frekuensi Komulatif Lebih dari</a:t>
          </a:r>
          <a:endParaRPr lang="id-ID" sz="2700" kern="1200" dirty="0"/>
        </a:p>
      </dsp:txBody>
      <dsp:txXfrm>
        <a:off x="3526987" y="1381557"/>
        <a:ext cx="3137291" cy="1102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36E82-301D-4E32-88A5-03AE308F2E97}" type="datetimeFigureOut">
              <a:rPr lang="id-ID" smtClean="0"/>
              <a:pPr/>
              <a:t>25/01/2024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1E437-1A2D-4DD2-ADFE-DA66109E5C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1706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BDF34-B19C-42BE-B489-D37DE3C74FC0}" type="datetimeFigureOut">
              <a:rPr lang="id-ID" smtClean="0"/>
              <a:pPr/>
              <a:t>25/01/2024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B4888-B62E-44F6-BACF-7AD9E88A126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129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B4888-B62E-44F6-BACF-7AD9E88A126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2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89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016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318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269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02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8809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632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59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6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30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2190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25/01/2024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15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1306419" y="1772817"/>
            <a:ext cx="7018178" cy="86409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043608" y="1"/>
            <a:ext cx="7543800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mtClean="0">
                <a:solidFill>
                  <a:srgbClr val="FFFF00"/>
                </a:solidFill>
                <a:latin typeface="Algerian" panose="04020705040A02060702" pitchFamily="82" charset="0"/>
              </a:rPr>
              <a:t>DATA ANALISIS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SATUAN &amp; KOMULATIF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1052735"/>
            <a:ext cx="8280919" cy="215421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400" b="1" dirty="0" err="1">
                <a:solidFill>
                  <a:srgbClr val="002060"/>
                </a:solidFill>
              </a:rPr>
              <a:t>Distribusi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frekuensi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satuan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adalah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frekuensi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menunjukkan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berapa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banyak</a:t>
            </a:r>
            <a:r>
              <a:rPr lang="en-US" sz="2400" b="1" dirty="0">
                <a:solidFill>
                  <a:schemeClr val="tx1"/>
                </a:solidFill>
              </a:rPr>
              <a:t> data </a:t>
            </a:r>
            <a:r>
              <a:rPr lang="en-US" sz="2400" b="1" dirty="0" err="1">
                <a:solidFill>
                  <a:schemeClr val="tx1"/>
                </a:solidFill>
              </a:rPr>
              <a:t>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kelompok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tertentu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  <a:p>
            <a:pPr fontAlgn="auto"/>
            <a:r>
              <a:rPr lang="en-US" sz="2400" b="1" dirty="0" err="1">
                <a:solidFill>
                  <a:srgbClr val="002060"/>
                </a:solidFill>
              </a:rPr>
              <a:t>Distribusi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frekuensi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kumulatif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adalah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distribusi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frekuensi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menunjukkan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jumlah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frekuensi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pada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sekelompok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nilai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tertentu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mulai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kelompok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sebelumnya</a:t>
            </a:r>
            <a:r>
              <a:rPr lang="en-US" sz="2400" b="1" dirty="0">
                <a:solidFill>
                  <a:schemeClr val="tx1"/>
                </a:solidFill>
              </a:rPr>
              <a:t> s/d </a:t>
            </a:r>
            <a:r>
              <a:rPr lang="en-US" sz="2400" b="1" dirty="0" err="1">
                <a:solidFill>
                  <a:schemeClr val="tx1"/>
                </a:solidFill>
              </a:rPr>
              <a:t>kelompok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tersebut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/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50780315"/>
              </p:ext>
            </p:extLst>
          </p:nvPr>
        </p:nvGraphicFramePr>
        <p:xfrm>
          <a:off x="899592" y="3502395"/>
          <a:ext cx="6912768" cy="2518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69893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KOMULATIF kurang dari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555220"/>
              </p:ext>
            </p:extLst>
          </p:nvPr>
        </p:nvGraphicFramePr>
        <p:xfrm>
          <a:off x="1041871" y="1700808"/>
          <a:ext cx="7296091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893"/>
                <a:gridCol w="1301560"/>
                <a:gridCol w="1144334"/>
                <a:gridCol w="884684"/>
                <a:gridCol w="1886268"/>
                <a:gridCol w="11613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Batas </a:t>
                      </a:r>
                      <a:r>
                        <a:rPr lang="en-US" dirty="0" err="1" smtClean="0"/>
                        <a:t>Kelas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Relatif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Kumulatif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Kurang</a:t>
                      </a:r>
                      <a:r>
                        <a:rPr lang="en-US" dirty="0" smtClean="0"/>
                        <a:t> Dari)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Persen </a:t>
                      </a:r>
                    </a:p>
                    <a:p>
                      <a:pPr algn="ctr"/>
                      <a:r>
                        <a:rPr lang="id-ID" dirty="0" smtClean="0"/>
                        <a:t>Komulatif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14,5 = </a:t>
                      </a:r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113" algn="l"/>
                        </a:tabLst>
                        <a:defRPr/>
                      </a:pPr>
                      <a:r>
                        <a:rPr lang="id-ID" b="1" dirty="0" smtClean="0"/>
                        <a:t>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14,5 – 25,5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16,67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25,5 = </a:t>
                      </a:r>
                      <a:r>
                        <a:rPr lang="en-US" b="1" dirty="0" smtClean="0"/>
                        <a:t>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16,7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25,5 – 36,5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&lt; </a:t>
                      </a:r>
                      <a:r>
                        <a:rPr lang="en-US" b="0" baseline="0" dirty="0" smtClean="0"/>
                        <a:t>36,5 = </a:t>
                      </a:r>
                      <a:r>
                        <a:rPr lang="en-US" b="1" baseline="0" dirty="0" smtClean="0"/>
                        <a:t>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40,0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36,5 – 47,5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47,5 = </a:t>
                      </a:r>
                      <a:r>
                        <a:rPr lang="en-US" b="1" dirty="0" smtClean="0"/>
                        <a:t>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60,0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47,5 – 58,5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58,5 = </a:t>
                      </a:r>
                      <a:r>
                        <a:rPr lang="en-US" b="1" dirty="0" smtClean="0"/>
                        <a:t>22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73,3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58,5 – 69,5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69,5 = </a:t>
                      </a:r>
                      <a:r>
                        <a:rPr lang="en-US" b="1" baseline="0" dirty="0" smtClean="0"/>
                        <a:t>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83,3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69,5 – 80,5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16,67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	&lt;</a:t>
                      </a:r>
                      <a:r>
                        <a:rPr lang="en-US" b="0" baseline="0" dirty="0" smtClean="0"/>
                        <a:t> 80,5 = </a:t>
                      </a:r>
                      <a:r>
                        <a:rPr lang="en-US" b="1" baseline="0" dirty="0" smtClean="0"/>
                        <a:t>30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100,0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690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KOMULATIF lebih dari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05057"/>
              </p:ext>
            </p:extLst>
          </p:nvPr>
        </p:nvGraphicFramePr>
        <p:xfrm>
          <a:off x="1041871" y="1700808"/>
          <a:ext cx="7296091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893"/>
                <a:gridCol w="1301560"/>
                <a:gridCol w="1144334"/>
                <a:gridCol w="884684"/>
                <a:gridCol w="1886268"/>
                <a:gridCol w="11613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Batas </a:t>
                      </a:r>
                      <a:r>
                        <a:rPr lang="en-US" dirty="0" err="1" smtClean="0"/>
                        <a:t>Kelas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Relatif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r>
                        <a:rPr lang="en-US" dirty="0" err="1" smtClean="0"/>
                        <a:t>Kumulatif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id-ID" dirty="0" smtClean="0"/>
                        <a:t>Lebih</a:t>
                      </a:r>
                      <a:r>
                        <a:rPr lang="en-US" dirty="0" smtClean="0"/>
                        <a:t> Dari)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Persen </a:t>
                      </a:r>
                    </a:p>
                    <a:p>
                      <a:pPr algn="ctr"/>
                      <a:r>
                        <a:rPr lang="id-ID" dirty="0" smtClean="0"/>
                        <a:t>Komulatif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14,5 = </a:t>
                      </a:r>
                      <a:r>
                        <a:rPr lang="id-ID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113" algn="l"/>
                        </a:tabLst>
                        <a:defRPr/>
                      </a:pPr>
                      <a:r>
                        <a:rPr lang="id-ID" b="1" dirty="0" smtClean="0"/>
                        <a:t>100,0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14,5 – 25,5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16,67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25,5 = </a:t>
                      </a:r>
                      <a:r>
                        <a:rPr lang="id-ID" b="1" dirty="0" smtClean="0"/>
                        <a:t>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83,3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25,5 – 36,5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36,5 = </a:t>
                      </a:r>
                      <a:r>
                        <a:rPr lang="id-ID" b="1" baseline="0" dirty="0" smtClean="0"/>
                        <a:t>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60,0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36,5 – 47,5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47,5 = </a:t>
                      </a:r>
                      <a:r>
                        <a:rPr lang="id-ID" b="1" dirty="0" smtClean="0"/>
                        <a:t>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40,0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47,5 – 58,5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58,5 = </a:t>
                      </a:r>
                      <a:r>
                        <a:rPr lang="id-ID" b="1" dirty="0" smtClean="0"/>
                        <a:t>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26,7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58,5 – 69,5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69,5 = </a:t>
                      </a:r>
                      <a:r>
                        <a:rPr lang="en-US" b="1" baseline="0" dirty="0" smtClean="0"/>
                        <a:t>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16,7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69,5 – 80,5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16,67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	&gt;</a:t>
                      </a:r>
                      <a:r>
                        <a:rPr lang="en-US" b="0" baseline="0" dirty="0" smtClean="0"/>
                        <a:t> 80,5 = </a:t>
                      </a:r>
                      <a:r>
                        <a:rPr lang="id-ID" b="1" baseline="0" dirty="0" smtClean="0"/>
                        <a:t>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0,0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7661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089620"/>
              </p:ext>
            </p:extLst>
          </p:nvPr>
        </p:nvGraphicFramePr>
        <p:xfrm>
          <a:off x="54476" y="1348080"/>
          <a:ext cx="9014272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893"/>
                <a:gridCol w="1301560"/>
                <a:gridCol w="702628"/>
                <a:gridCol w="848932"/>
                <a:gridCol w="1488250"/>
                <a:gridCol w="1193736"/>
                <a:gridCol w="1335405"/>
                <a:gridCol w="12258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Batas </a:t>
                      </a:r>
                      <a:r>
                        <a:rPr lang="en-US" dirty="0" err="1" smtClean="0"/>
                        <a:t>Kelas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id-ID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endParaRPr lang="id-ID" dirty="0" smtClean="0"/>
                    </a:p>
                    <a:p>
                      <a:pPr algn="ctr"/>
                      <a:r>
                        <a:rPr lang="en-US" dirty="0" err="1" smtClean="0"/>
                        <a:t>Relatif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endParaRPr lang="id-ID" dirty="0" smtClean="0"/>
                    </a:p>
                    <a:p>
                      <a:pPr algn="ctr"/>
                      <a:r>
                        <a:rPr lang="en-US" dirty="0" err="1" smtClean="0"/>
                        <a:t>Kumulatif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Kurang</a:t>
                      </a:r>
                      <a:r>
                        <a:rPr lang="en-US" dirty="0" smtClean="0"/>
                        <a:t> Dari)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Persen </a:t>
                      </a:r>
                    </a:p>
                    <a:p>
                      <a:pPr algn="ctr"/>
                      <a:r>
                        <a:rPr lang="id-ID" dirty="0" smtClean="0"/>
                        <a:t>Komulatif</a:t>
                      </a:r>
                    </a:p>
                    <a:p>
                      <a:pPr algn="ctr"/>
                      <a:r>
                        <a:rPr lang="id-ID" dirty="0" smtClean="0"/>
                        <a:t>(Krg. Dari)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</a:t>
                      </a:r>
                      <a:r>
                        <a:rPr lang="en-US" dirty="0" smtClean="0"/>
                        <a:t>. </a:t>
                      </a:r>
                      <a:endParaRPr lang="id-ID" dirty="0" smtClean="0"/>
                    </a:p>
                    <a:p>
                      <a:pPr algn="ctr"/>
                      <a:r>
                        <a:rPr lang="en-US" dirty="0" err="1" smtClean="0"/>
                        <a:t>Kumulatif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id-ID" dirty="0" smtClean="0"/>
                        <a:t>Lebih</a:t>
                      </a:r>
                      <a:r>
                        <a:rPr lang="en-US" dirty="0" smtClean="0"/>
                        <a:t> Dari)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Persen </a:t>
                      </a:r>
                    </a:p>
                    <a:p>
                      <a:pPr algn="ctr"/>
                      <a:r>
                        <a:rPr lang="id-ID" dirty="0" smtClean="0"/>
                        <a:t>Komulatif</a:t>
                      </a:r>
                    </a:p>
                    <a:p>
                      <a:pPr algn="ctr"/>
                      <a:r>
                        <a:rPr lang="id-ID" dirty="0" smtClean="0"/>
                        <a:t>(Lbh. Dari)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14,5 = </a:t>
                      </a:r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113" algn="l"/>
                        </a:tabLst>
                        <a:defRPr/>
                      </a:pPr>
                      <a:r>
                        <a:rPr lang="id-ID" b="1" dirty="0" smtClean="0"/>
                        <a:t>0,0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14,5 = </a:t>
                      </a:r>
                      <a:r>
                        <a:rPr lang="id-ID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00113" algn="l"/>
                        </a:tabLst>
                        <a:defRPr/>
                      </a:pPr>
                      <a:r>
                        <a:rPr lang="id-ID" b="1" dirty="0" smtClean="0"/>
                        <a:t>100,0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14,5 – 25,5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16,67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25,5 = </a:t>
                      </a:r>
                      <a:r>
                        <a:rPr lang="en-US" b="1" dirty="0" smtClean="0"/>
                        <a:t>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16,7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25,5 = </a:t>
                      </a:r>
                      <a:r>
                        <a:rPr lang="id-ID" b="1" dirty="0" smtClean="0"/>
                        <a:t>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83,3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25,5 – 36,5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&lt; </a:t>
                      </a:r>
                      <a:r>
                        <a:rPr lang="en-US" b="0" baseline="0" dirty="0" smtClean="0"/>
                        <a:t>36,5 = </a:t>
                      </a:r>
                      <a:r>
                        <a:rPr lang="en-US" b="1" baseline="0" dirty="0" smtClean="0"/>
                        <a:t>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40,0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36,5 = </a:t>
                      </a:r>
                      <a:r>
                        <a:rPr lang="id-ID" b="1" baseline="0" dirty="0" smtClean="0"/>
                        <a:t>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60,0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36,5 – 47,5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47,5 = </a:t>
                      </a:r>
                      <a:r>
                        <a:rPr lang="en-US" b="1" dirty="0" smtClean="0"/>
                        <a:t>18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60,0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47,5 = </a:t>
                      </a:r>
                      <a:r>
                        <a:rPr lang="id-ID" b="1" dirty="0" smtClean="0"/>
                        <a:t>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40,0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47,5 – 58,5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13,33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58,5 = </a:t>
                      </a:r>
                      <a:r>
                        <a:rPr lang="en-US" b="1" dirty="0" smtClean="0"/>
                        <a:t>22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73,3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58,5 = </a:t>
                      </a:r>
                      <a:r>
                        <a:rPr lang="id-ID" b="1" dirty="0" smtClean="0"/>
                        <a:t>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26,7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58,5 – 69,5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69,5 = </a:t>
                      </a:r>
                      <a:r>
                        <a:rPr lang="en-US" b="1" baseline="0" dirty="0" smtClean="0"/>
                        <a:t>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83,3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628650" algn="l"/>
                        </a:tabLst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69,5 = </a:t>
                      </a:r>
                      <a:r>
                        <a:rPr lang="en-US" b="1" baseline="0" dirty="0" smtClean="0"/>
                        <a:t>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b="1" dirty="0" smtClean="0"/>
                        <a:t>16,7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69,5 – 80,5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16,67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&lt;</a:t>
                      </a:r>
                      <a:r>
                        <a:rPr lang="en-US" b="0" baseline="0" dirty="0" smtClean="0"/>
                        <a:t> 80,5 = </a:t>
                      </a:r>
                      <a:r>
                        <a:rPr lang="en-US" b="1" baseline="0" dirty="0" smtClean="0"/>
                        <a:t>30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100,0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id-ID" b="0" dirty="0" smtClean="0"/>
                        <a:t>&gt;</a:t>
                      </a:r>
                      <a:r>
                        <a:rPr lang="en-US" b="0" baseline="0" dirty="0" smtClean="0"/>
                        <a:t> 80,5 = </a:t>
                      </a:r>
                      <a:r>
                        <a:rPr lang="id-ID" b="1" baseline="0" dirty="0" smtClean="0"/>
                        <a:t>0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/>
                        <a:t>0,0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32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9426" y="1316564"/>
            <a:ext cx="8643054" cy="506611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id-ID" sz="2800" b="1" u="sng" dirty="0" smtClean="0">
                <a:solidFill>
                  <a:srgbClr val="002060"/>
                </a:solidFill>
              </a:rPr>
              <a:t>Contoh-2 :</a:t>
            </a:r>
          </a:p>
          <a:p>
            <a:pPr marL="0" indent="0" fontAlgn="auto">
              <a:buNone/>
            </a:pPr>
            <a:r>
              <a:rPr lang="id-ID" sz="2400" b="1" dirty="0" smtClean="0">
                <a:solidFill>
                  <a:schemeClr val="tx1"/>
                </a:solidFill>
              </a:rPr>
              <a:t>Berikut </a:t>
            </a:r>
            <a:r>
              <a:rPr lang="id-ID" sz="2400" b="1" dirty="0">
                <a:solidFill>
                  <a:schemeClr val="tx1"/>
                </a:solidFill>
              </a:rPr>
              <a:t>ini adalah data penjualan komputer setiap tahunnya pada sebuah perusahaan IT di </a:t>
            </a:r>
            <a:r>
              <a:rPr lang="id-ID" sz="2400" b="1" dirty="0" smtClean="0">
                <a:solidFill>
                  <a:schemeClr val="tx1"/>
                </a:solidFill>
              </a:rPr>
              <a:t>Pekanbaru.</a:t>
            </a:r>
          </a:p>
          <a:p>
            <a:pPr marL="0" indent="0" defTabSz="600075" fontAlgn="auto">
              <a:buNone/>
            </a:pPr>
            <a:r>
              <a:rPr lang="id-ID" sz="2400" b="1" dirty="0">
                <a:solidFill>
                  <a:schemeClr val="tx1"/>
                </a:solidFill>
              </a:rPr>
              <a:t>	</a:t>
            </a:r>
            <a:r>
              <a:rPr lang="id-ID" sz="2400" b="1" dirty="0" smtClean="0">
                <a:solidFill>
                  <a:schemeClr val="tx1"/>
                </a:solidFill>
              </a:rPr>
              <a:t>23	60	79	32	57	74	52</a:t>
            </a:r>
          </a:p>
          <a:p>
            <a:pPr marL="0" indent="0" defTabSz="600075" fontAlgn="auto">
              <a:buNone/>
            </a:pPr>
            <a:r>
              <a:rPr lang="id-ID" sz="2400" b="1" dirty="0">
                <a:solidFill>
                  <a:schemeClr val="tx1"/>
                </a:solidFill>
              </a:rPr>
              <a:t>	</a:t>
            </a:r>
            <a:r>
              <a:rPr lang="id-ID" sz="2400" b="1" dirty="0" smtClean="0">
                <a:solidFill>
                  <a:schemeClr val="tx1"/>
                </a:solidFill>
              </a:rPr>
              <a:t>82	36	80	77	81	95</a:t>
            </a:r>
            <a:r>
              <a:rPr lang="id-ID" sz="2400" b="1" dirty="0">
                <a:solidFill>
                  <a:schemeClr val="tx1"/>
                </a:solidFill>
              </a:rPr>
              <a:t>	</a:t>
            </a:r>
            <a:r>
              <a:rPr lang="id-ID" sz="2400" b="1" dirty="0" smtClean="0">
                <a:solidFill>
                  <a:schemeClr val="tx1"/>
                </a:solidFill>
              </a:rPr>
              <a:t>70</a:t>
            </a:r>
          </a:p>
          <a:p>
            <a:pPr marL="0" indent="0" defTabSz="600075" fontAlgn="auto">
              <a:buNone/>
            </a:pPr>
            <a:r>
              <a:rPr lang="id-ID" sz="2400" b="1" dirty="0" smtClean="0">
                <a:solidFill>
                  <a:schemeClr val="tx1"/>
                </a:solidFill>
              </a:rPr>
              <a:t>Buatlah </a:t>
            </a:r>
          </a:p>
          <a:p>
            <a:pPr defTabSz="600075" fontAlgn="auto">
              <a:buFont typeface="Wingdings" panose="05000000000000000000" pitchFamily="2" charset="2"/>
              <a:buChar char="ü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kategorikal,</a:t>
            </a:r>
          </a:p>
          <a:p>
            <a:pPr defTabSz="600075" fontAlgn="auto">
              <a:buFont typeface="Wingdings" panose="05000000000000000000" pitchFamily="2" charset="2"/>
              <a:buChar char="ü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relatif,</a:t>
            </a:r>
          </a:p>
          <a:p>
            <a:pPr defTabSz="600075" fontAlgn="auto">
              <a:buFont typeface="Wingdings" panose="05000000000000000000" pitchFamily="2" charset="2"/>
              <a:buChar char="ü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komulatif kurang dari,</a:t>
            </a:r>
          </a:p>
          <a:p>
            <a:pPr defTabSz="600075" fontAlgn="auto">
              <a:buFont typeface="Wingdings" panose="05000000000000000000" pitchFamily="2" charset="2"/>
              <a:buChar char="ü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komulatif kebih dari.</a:t>
            </a:r>
          </a:p>
          <a:p>
            <a:pPr marL="0" indent="0" defTabSz="600075" fontAlgn="auto">
              <a:buNone/>
            </a:pPr>
            <a:endParaRPr lang="id-ID" sz="2400" b="1" dirty="0" smtClean="0">
              <a:solidFill>
                <a:schemeClr val="tx1"/>
              </a:solidFill>
            </a:endParaRPr>
          </a:p>
          <a:p>
            <a:pPr marL="0" indent="0" fontAlgn="auto">
              <a:buNone/>
            </a:pPr>
            <a:endParaRPr lang="id-ID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9167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9426" y="1316564"/>
            <a:ext cx="8643054" cy="117633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id-ID" sz="2800" b="1" u="sng" dirty="0" smtClean="0">
                <a:solidFill>
                  <a:srgbClr val="002060"/>
                </a:solidFill>
              </a:rPr>
              <a:t>Penyelesaian :</a:t>
            </a:r>
          </a:p>
          <a:p>
            <a:pPr marL="457200" indent="-457200" fontAlgn="auto">
              <a:buFont typeface="+mj-lt"/>
              <a:buAutoNum type="arabicPeriod"/>
            </a:pPr>
            <a:r>
              <a:rPr lang="id-ID" sz="2400" b="1" dirty="0" smtClean="0">
                <a:solidFill>
                  <a:schemeClr val="tx1"/>
                </a:solidFill>
              </a:rPr>
              <a:t>Urutkan data dari yang terkecil hingga yang terbesar</a:t>
            </a:r>
          </a:p>
          <a:p>
            <a:pPr marL="292608" lvl="1" indent="0" fontAlgn="auto">
              <a:buNone/>
            </a:pPr>
            <a:endParaRPr lang="id-ID" sz="2200" b="1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2190" y="2348880"/>
            <a:ext cx="4879379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0075" fontAlgn="auto">
              <a:lnSpc>
                <a:spcPct val="150000"/>
              </a:lnSpc>
            </a:pPr>
            <a:r>
              <a:rPr lang="id-ID" sz="2400" b="1" dirty="0" smtClean="0"/>
              <a:t>23	32	36	52	</a:t>
            </a: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57	60	70</a:t>
            </a:r>
          </a:p>
          <a:p>
            <a:pPr defTabSz="600075" fontAlgn="auto">
              <a:lnSpc>
                <a:spcPct val="150000"/>
              </a:lnSpc>
            </a:pP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74	77	79	80	81	82	95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3755372"/>
            <a:ext cx="8643054" cy="60973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 startAt="2"/>
            </a:pPr>
            <a:r>
              <a:rPr lang="id-ID" sz="2400" b="1" dirty="0" smtClean="0">
                <a:solidFill>
                  <a:schemeClr val="tx1"/>
                </a:solidFill>
              </a:rPr>
              <a:t>Tentukan Range (selisih antara nilai max. Dan nilai min.)</a:t>
            </a:r>
          </a:p>
          <a:p>
            <a:pPr marL="292608" lvl="1" indent="0" fontAlgn="auto">
              <a:buNone/>
            </a:pPr>
            <a:endParaRPr lang="id-ID" sz="2200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9" y="4149080"/>
            <a:ext cx="1800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0075" fontAlgn="auto">
              <a:lnSpc>
                <a:spcPct val="150000"/>
              </a:lnSpc>
            </a:pPr>
            <a:r>
              <a:rPr lang="id-ID" sz="2400" b="1" dirty="0" smtClean="0"/>
              <a:t>Min	= 23</a:t>
            </a:r>
          </a:p>
          <a:p>
            <a:pPr defTabSz="600075" fontAlgn="auto">
              <a:lnSpc>
                <a:spcPct val="150000"/>
              </a:lnSpc>
            </a:pP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Max	= 95</a:t>
            </a:r>
          </a:p>
        </p:txBody>
      </p:sp>
      <p:sp>
        <p:nvSpPr>
          <p:cNvPr id="9" name="Rectangle 8"/>
          <p:cNvSpPr/>
          <p:nvPr/>
        </p:nvSpPr>
        <p:spPr>
          <a:xfrm>
            <a:off x="3491879" y="4187306"/>
            <a:ext cx="33843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00075" fontAlgn="auto">
              <a:lnSpc>
                <a:spcPct val="150000"/>
              </a:lnSpc>
            </a:pPr>
            <a:r>
              <a:rPr lang="id-ID" sz="2400" b="1" dirty="0" smtClean="0"/>
              <a:t>Range	= max-min</a:t>
            </a:r>
          </a:p>
          <a:p>
            <a:pPr defTabSz="600075" fontAlgn="auto">
              <a:lnSpc>
                <a:spcPct val="150000"/>
              </a:lnSpc>
            </a:pPr>
            <a:r>
              <a:rPr lang="id-ID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= 95 – 23</a:t>
            </a:r>
          </a:p>
          <a:p>
            <a:pPr defTabSz="600075" fontAlgn="auto">
              <a:lnSpc>
                <a:spcPct val="150000"/>
              </a:lnSpc>
            </a:pPr>
            <a:r>
              <a:rPr lang="id-ID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= 72</a:t>
            </a:r>
          </a:p>
        </p:txBody>
      </p:sp>
    </p:spTree>
    <p:extLst>
      <p:ext uri="{BB962C8B-B14F-4D97-AF65-F5344CB8AC3E}">
        <p14:creationId xmlns:p14="http://schemas.microsoft.com/office/powerpoint/2010/main" val="10075316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249426" y="1268760"/>
                <a:ext cx="8643054" cy="504056"/>
              </a:xfrm>
              <a:prstGeom prst="rect">
                <a:avLst/>
              </a:prstGeom>
            </p:spPr>
            <p:txBody>
              <a:bodyPr/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 fontAlgn="auto">
                  <a:buFont typeface="+mj-lt"/>
                  <a:buAutoNum type="arabicPeriod" startAt="3"/>
                </a:pPr>
                <a:r>
                  <a:rPr lang="id-ID" sz="2400" b="1" dirty="0" smtClean="0">
                    <a:solidFill>
                      <a:schemeClr val="tx1"/>
                    </a:solidFill>
                  </a:rPr>
                  <a:t>Tentukan Jumlah kelas dengan menggunakan rumus sturges</a:t>
                </a:r>
              </a:p>
              <a:p>
                <a:pPr marL="714375" indent="0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𝒍𝒐𝒈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</m:oMath>
                  </m:oMathPara>
                </a14:m>
                <a:endParaRPr lang="id-ID" sz="2400" b="1" dirty="0" smtClean="0">
                  <a:solidFill>
                    <a:schemeClr val="tx1"/>
                  </a:solidFill>
                </a:endParaRPr>
              </a:p>
              <a:p>
                <a:pPr marL="1071563" indent="-357188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𝒍𝒐𝒈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id-ID" sz="2400" b="1" dirty="0" smtClean="0">
                  <a:solidFill>
                    <a:schemeClr val="tx1"/>
                  </a:solidFill>
                </a:endParaRPr>
              </a:p>
              <a:p>
                <a:pPr marL="1071563" indent="-357188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id-ID" sz="2400" b="1" dirty="0" smtClean="0">
                  <a:solidFill>
                    <a:schemeClr val="tx1"/>
                  </a:solidFill>
                </a:endParaRPr>
              </a:p>
              <a:p>
                <a:pPr marL="1071563" indent="-357188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𝟕𝟖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id-ID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id-ID" sz="2400" b="1" dirty="0" smtClean="0">
                  <a:solidFill>
                    <a:srgbClr val="002060"/>
                  </a:solidFill>
                </a:endParaRPr>
              </a:p>
              <a:p>
                <a:pPr marL="714375" indent="0" fontAlgn="auto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id-ID" sz="2400" b="1" dirty="0" smtClean="0">
                  <a:solidFill>
                    <a:schemeClr val="tx1"/>
                  </a:solidFill>
                </a:endParaRPr>
              </a:p>
              <a:p>
                <a:pPr marL="292608" lvl="1" indent="0" fontAlgn="auto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id-ID" sz="2200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26" y="1268760"/>
                <a:ext cx="8643054" cy="504056"/>
              </a:xfrm>
              <a:prstGeom prst="rect">
                <a:avLst/>
              </a:prstGeom>
              <a:blipFill rotWithShape="0">
                <a:blip r:embed="rId3"/>
                <a:stretch>
                  <a:fillRect l="-1128" t="-18072" b="-39518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 txBox="1">
                <a:spLocks/>
              </p:cNvSpPr>
              <p:nvPr/>
            </p:nvSpPr>
            <p:spPr>
              <a:xfrm>
                <a:off x="249426" y="4149080"/>
                <a:ext cx="8643054" cy="504056"/>
              </a:xfrm>
              <a:prstGeom prst="rect">
                <a:avLst/>
              </a:prstGeom>
            </p:spPr>
            <p:txBody>
              <a:bodyPr/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 fontAlgn="auto">
                  <a:buFont typeface="+mj-lt"/>
                  <a:buAutoNum type="arabicPeriod" startAt="4"/>
                </a:pPr>
                <a:r>
                  <a:rPr lang="id-ID" sz="2400" b="1" dirty="0" smtClean="0">
                    <a:solidFill>
                      <a:schemeClr val="tx1"/>
                    </a:solidFill>
                  </a:rPr>
                  <a:t>Tentukan  nilai c (lebar kelas/interval)</a:t>
                </a:r>
              </a:p>
              <a:p>
                <a:pPr marL="714375" indent="0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𝒓𝒂𝒏𝒈𝒆</m:t>
                          </m:r>
                        </m:num>
                        <m:den>
                          <m: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den>
                      </m:f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𝟕𝟐</m:t>
                          </m:r>
                        </m:num>
                        <m:den>
                          <m:r>
                            <a:rPr lang="id-ID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id-ID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id-ID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id-ID" sz="2400" b="1" dirty="0" smtClean="0">
                  <a:solidFill>
                    <a:srgbClr val="002060"/>
                  </a:solidFill>
                </a:endParaRPr>
              </a:p>
              <a:p>
                <a:pPr marL="292608" lvl="1" indent="0" fontAlgn="auto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id-ID" sz="2200" b="1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26" y="4149080"/>
                <a:ext cx="8643054" cy="504056"/>
              </a:xfrm>
              <a:prstGeom prst="rect">
                <a:avLst/>
              </a:prstGeom>
              <a:blipFill rotWithShape="0">
                <a:blip r:embed="rId4"/>
                <a:stretch>
                  <a:fillRect l="-1128" t="-19512" b="-16829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0257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49426" y="6382680"/>
            <a:ext cx="8643054" cy="50270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lnSpc>
                <a:spcPct val="80000"/>
              </a:lnSpc>
            </a:pP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1268760"/>
            <a:ext cx="8643054" cy="50405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 startAt="5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Kategorikal </a:t>
            </a:r>
          </a:p>
          <a:p>
            <a:pPr marL="292608" lvl="1" indent="0" fontAlgn="auto">
              <a:spcBef>
                <a:spcPts val="0"/>
              </a:spcBef>
              <a:spcAft>
                <a:spcPts val="0"/>
              </a:spcAft>
              <a:buNone/>
            </a:pPr>
            <a:endParaRPr lang="id-ID" sz="22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949827"/>
              </p:ext>
            </p:extLst>
          </p:nvPr>
        </p:nvGraphicFramePr>
        <p:xfrm>
          <a:off x="827584" y="1916832"/>
          <a:ext cx="3920362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504056"/>
                <a:gridCol w="792088"/>
                <a:gridCol w="176012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Kelas</a:t>
                      </a:r>
                      <a:endParaRPr lang="id-ID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Frekuensi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14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6504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1268760"/>
            <a:ext cx="8643054" cy="50405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 startAt="6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Relatif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357102"/>
              </p:ext>
            </p:extLst>
          </p:nvPr>
        </p:nvGraphicFramePr>
        <p:xfrm>
          <a:off x="827584" y="1916832"/>
          <a:ext cx="495573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42"/>
                <a:gridCol w="305118"/>
                <a:gridCol w="467042"/>
                <a:gridCol w="1469517"/>
                <a:gridCol w="224701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Kelas</a:t>
                      </a:r>
                      <a:endParaRPr lang="id-ID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Frekuensi</a:t>
                      </a:r>
                      <a:endParaRPr lang="id-ID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>
                          <a:solidFill>
                            <a:srgbClr val="002060"/>
                          </a:solidFill>
                        </a:rPr>
                        <a:t>Frek. Relatif (%)</a:t>
                      </a:r>
                      <a:endParaRPr lang="id-ID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(3/14)x100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21,4</a:t>
                      </a:r>
                      <a:endParaRPr lang="id-ID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(1/14)x100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(2/14)x100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14,3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68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(7/14)x100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(1/14)x100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  	    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id-ID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6061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1268760"/>
            <a:ext cx="8643054" cy="50405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 startAt="6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Komulatif Kurang Dari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94384"/>
              </p:ext>
            </p:extLst>
          </p:nvPr>
        </p:nvGraphicFramePr>
        <p:xfrm>
          <a:off x="827584" y="1916832"/>
          <a:ext cx="781506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42"/>
                <a:gridCol w="208280"/>
                <a:gridCol w="467042"/>
                <a:gridCol w="1301560"/>
                <a:gridCol w="1144334"/>
                <a:gridCol w="1210882"/>
                <a:gridCol w="1681099"/>
                <a:gridCol w="133482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Kelas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Batas</a:t>
                      </a:r>
                      <a:r>
                        <a:rPr lang="id-ID" sz="1800" baseline="0" dirty="0" smtClean="0">
                          <a:solidFill>
                            <a:srgbClr val="002060"/>
                          </a:solidFill>
                        </a:rPr>
                        <a:t> Kelas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Frekuensi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Frek. 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Relatif (%)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Frek.Komulatif 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(Kurang</a:t>
                      </a:r>
                      <a:r>
                        <a:rPr lang="id-ID" sz="1800" baseline="0" dirty="0" smtClean="0">
                          <a:solidFill>
                            <a:srgbClr val="002060"/>
                          </a:solidFill>
                        </a:rPr>
                        <a:t> Dari)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Persen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Komulatif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22,5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0,0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22,5</a:t>
                      </a:r>
                      <a:r>
                        <a:rPr lang="id-ID" sz="1800" baseline="0" dirty="0" smtClean="0"/>
                        <a:t> – 37,5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21,4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357188" algn="l"/>
                        </a:tabLst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37,5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21,4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38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/>
                        <a:t>37,5 – 52,5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52,5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28,6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52,5 –</a:t>
                      </a:r>
                      <a:r>
                        <a:rPr lang="id-ID" sz="1800" baseline="0" dirty="0" smtClean="0"/>
                        <a:t> 67,5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67,5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42,9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68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67,5</a:t>
                      </a:r>
                      <a:r>
                        <a:rPr lang="id-ID" sz="1800" baseline="0" dirty="0" smtClean="0"/>
                        <a:t> – 82,5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82,5 =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92,9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97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82,5 – 97,5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97,5 =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100,0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Jumlah</a:t>
                      </a:r>
                      <a:endParaRPr lang="id-ID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14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dirty="0" smtClean="0"/>
                        <a:t> 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0199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7543800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4294967295"/>
          </p:nvPr>
        </p:nvSpPr>
        <p:spPr>
          <a:xfrm>
            <a:off x="179512" y="1126435"/>
            <a:ext cx="8784976" cy="5588690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solidFill>
                  <a:srgbClr val="002060"/>
                </a:solidFill>
              </a:rPr>
              <a:t>Distribusi</a:t>
            </a:r>
            <a:r>
              <a:rPr lang="en-US" sz="2400" b="1" u="sng" dirty="0">
                <a:solidFill>
                  <a:srgbClr val="002060"/>
                </a:solidFill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</a:rPr>
              <a:t>frekuensi</a:t>
            </a:r>
            <a:r>
              <a:rPr lang="en-US" sz="2400" b="1" u="sng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pengelompokkan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kedalam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kelompok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kemudian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dihitung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data yang </a:t>
            </a:r>
            <a:r>
              <a:rPr lang="en-US" sz="2400" dirty="0" err="1">
                <a:solidFill>
                  <a:schemeClr val="tx1"/>
                </a:solidFill>
              </a:rPr>
              <a:t>masuk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kelas</a:t>
            </a:r>
            <a:r>
              <a:rPr lang="id-ID" sz="2400" dirty="0" smtClean="0">
                <a:solidFill>
                  <a:schemeClr val="tx1"/>
                </a:solidFill>
              </a:rPr>
              <a:t>.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endParaRPr lang="fr-CA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69891515"/>
              </p:ext>
            </p:extLst>
          </p:nvPr>
        </p:nvGraphicFramePr>
        <p:xfrm>
          <a:off x="827584" y="3142320"/>
          <a:ext cx="7248128" cy="3239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755576" y="2852936"/>
            <a:ext cx="73448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>
                <a:solidFill>
                  <a:schemeClr val="tx1"/>
                </a:solidFill>
              </a:rPr>
              <a:t>MACAM-MACAM DISTRIBUSI FREKUENSI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075" grpId="0" build="p"/>
      <p:bldGraphic spid="2" grpId="0">
        <p:bldAsOne/>
      </p:bldGraphic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Contoh-2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1268760"/>
            <a:ext cx="8643054" cy="50405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 startAt="6"/>
            </a:pPr>
            <a:r>
              <a:rPr lang="id-ID" sz="2400" b="1" dirty="0" smtClean="0">
                <a:solidFill>
                  <a:schemeClr val="tx1"/>
                </a:solidFill>
              </a:rPr>
              <a:t>Tabel Distribusi Frekuensi Komulatif Lebih Dari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067696"/>
              </p:ext>
            </p:extLst>
          </p:nvPr>
        </p:nvGraphicFramePr>
        <p:xfrm>
          <a:off x="827584" y="1916832"/>
          <a:ext cx="781506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42"/>
                <a:gridCol w="208280"/>
                <a:gridCol w="467042"/>
                <a:gridCol w="1301560"/>
                <a:gridCol w="1144334"/>
                <a:gridCol w="1210882"/>
                <a:gridCol w="1681099"/>
                <a:gridCol w="133482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Kelas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Batas</a:t>
                      </a:r>
                      <a:r>
                        <a:rPr lang="id-ID" sz="1800" baseline="0" dirty="0" smtClean="0">
                          <a:solidFill>
                            <a:srgbClr val="002060"/>
                          </a:solidFill>
                        </a:rPr>
                        <a:t> Kelas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Frekuensi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Frek. 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Relatif (%)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Frek.Komulatif 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(Lebih</a:t>
                      </a:r>
                      <a:r>
                        <a:rPr lang="id-ID" sz="1800" baseline="0" dirty="0" smtClean="0">
                          <a:solidFill>
                            <a:srgbClr val="002060"/>
                          </a:solidFill>
                        </a:rPr>
                        <a:t> Dari)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Persen</a:t>
                      </a:r>
                    </a:p>
                    <a:p>
                      <a:pPr algn="ctr"/>
                      <a:r>
                        <a:rPr lang="id-ID" sz="1800" dirty="0" smtClean="0">
                          <a:solidFill>
                            <a:srgbClr val="002060"/>
                          </a:solidFill>
                        </a:rPr>
                        <a:t>Komulatif</a:t>
                      </a:r>
                      <a:endParaRPr lang="id-ID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22,5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100,0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22,5</a:t>
                      </a:r>
                      <a:r>
                        <a:rPr lang="id-ID" sz="1800" baseline="0" dirty="0" smtClean="0"/>
                        <a:t> – 37,5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21,4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357188" algn="l"/>
                        </a:tabLst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37,5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78,6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38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dirty="0" smtClean="0"/>
                        <a:t>37,5 – 52,5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sz="1800" b="0" dirty="0" smtClean="0">
                          <a:solidFill>
                            <a:schemeClr val="tx1"/>
                          </a:solidFill>
                        </a:rPr>
                        <a:t>	&gt; 52,5 =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71,4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52,5 –</a:t>
                      </a:r>
                      <a:r>
                        <a:rPr lang="id-ID" sz="1800" baseline="0" dirty="0" smtClean="0"/>
                        <a:t> 67,5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67,5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57,1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68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82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67,5</a:t>
                      </a:r>
                      <a:r>
                        <a:rPr lang="id-ID" sz="1800" baseline="0" dirty="0" smtClean="0"/>
                        <a:t> – 82,5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82,5 =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83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-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97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82,5 – 97,5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7,1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57188" algn="l"/>
                        </a:tabLst>
                        <a:defRPr/>
                      </a:pPr>
                      <a:r>
                        <a:rPr lang="id-ID" b="0" dirty="0" smtClean="0">
                          <a:solidFill>
                            <a:schemeClr val="tx1"/>
                          </a:solidFill>
                        </a:rPr>
                        <a:t>	&gt; 97,5 =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0,0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Jumlah</a:t>
                      </a:r>
                      <a:endParaRPr lang="id-ID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 smtClean="0"/>
                        <a:t>14</a:t>
                      </a:r>
                      <a:endParaRPr lang="id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sz="1800" dirty="0" smtClean="0"/>
                        <a:t>  </a:t>
                      </a:r>
                      <a:r>
                        <a:rPr lang="id-ID" sz="1800" b="1" dirty="0" smtClean="0">
                          <a:solidFill>
                            <a:srgbClr val="002060"/>
                          </a:solidFill>
                        </a:rPr>
                        <a:t>100</a:t>
                      </a:r>
                      <a:endParaRPr lang="id-ID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8892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7992888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NUMERIK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67240" y="1126435"/>
            <a:ext cx="8625240" cy="525624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400" dirty="0" err="1" smtClean="0">
                <a:solidFill>
                  <a:schemeClr val="tx1"/>
                </a:solidFill>
              </a:rPr>
              <a:t>Datanya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deret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hitung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berdiri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sendiri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/>
            <a:r>
              <a:rPr lang="en-US" sz="2400" dirty="0" err="1" smtClean="0">
                <a:solidFill>
                  <a:schemeClr val="tx1"/>
                </a:solidFill>
              </a:rPr>
              <a:t>Contoh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 fontAlgn="auto"/>
            <a:r>
              <a:rPr lang="en-US" sz="2400" dirty="0" err="1" smtClean="0">
                <a:solidFill>
                  <a:schemeClr val="tx1"/>
                </a:solidFill>
              </a:rPr>
              <a:t>Penelitian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kuliah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STATPRO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Jurusan</a:t>
            </a:r>
            <a:r>
              <a:rPr lang="en-US" sz="2400" dirty="0" smtClean="0">
                <a:solidFill>
                  <a:schemeClr val="tx1"/>
                </a:solidFill>
              </a:rPr>
              <a:t> TIF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hasil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pengambilan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sampel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</a:rPr>
              <a:t> random, </a:t>
            </a:r>
            <a:r>
              <a:rPr lang="en-US" sz="2400" dirty="0" err="1" smtClean="0">
                <a:solidFill>
                  <a:schemeClr val="tx1"/>
                </a:solidFill>
              </a:rPr>
              <a:t>terambil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sampel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sebanyak</a:t>
            </a:r>
            <a:r>
              <a:rPr lang="en-US" sz="2400" dirty="0" smtClean="0">
                <a:solidFill>
                  <a:schemeClr val="tx1"/>
                </a:solidFill>
              </a:rPr>
              <a:t> 30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lvl="1" fontAlgn="auto">
              <a:buFont typeface="Calibri" pitchFamily="34" charset="0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75  80  30  70  20  35  65  65  70  57</a:t>
            </a:r>
          </a:p>
          <a:p>
            <a:pPr lvl="1" fontAlgn="auto">
              <a:buFont typeface="Calibri" pitchFamily="34" charset="0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55  25  58  70  40  35  36  45  40  25</a:t>
            </a:r>
          </a:p>
          <a:p>
            <a:pPr lvl="1" fontAlgn="auto">
              <a:buFont typeface="Calibri" pitchFamily="34" charset="0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15  55  35  65  40  15  30  30  45  40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027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KATEGORIKAL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505" y="1071563"/>
            <a:ext cx="9036496" cy="531111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400" dirty="0" err="1" smtClean="0">
                <a:solidFill>
                  <a:schemeClr val="tx1"/>
                </a:solidFill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</a:rPr>
              <a:t> data yang </a:t>
            </a:r>
            <a:r>
              <a:rPr lang="en-US" sz="2400" dirty="0" err="1" smtClean="0">
                <a:solidFill>
                  <a:schemeClr val="tx1"/>
                </a:solidFill>
              </a:rPr>
              <a:t>sudah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dikelompokkan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/>
            <a:r>
              <a:rPr lang="en-US" sz="2400" dirty="0" err="1" smtClean="0">
                <a:solidFill>
                  <a:schemeClr val="tx1"/>
                </a:solidFill>
              </a:rPr>
              <a:t>Contoh</a:t>
            </a:r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r>
              <a:rPr lang="en-US" dirty="0" err="1" smtClean="0">
                <a:solidFill>
                  <a:schemeClr val="tx1"/>
                </a:solidFill>
              </a:rPr>
              <a:t>Tiga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id-ID" dirty="0" smtClean="0">
                <a:solidFill>
                  <a:schemeClr val="tx1"/>
                </a:solidFill>
              </a:rPr>
              <a:t> Perlu </a:t>
            </a:r>
            <a:r>
              <a:rPr lang="en-US" dirty="0" err="1" smtClean="0">
                <a:solidFill>
                  <a:schemeClr val="tx1"/>
                </a:solidFill>
              </a:rPr>
              <a:t>diperhatikan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menentukan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distribusi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frekuensi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katerogikal</a:t>
            </a:r>
            <a:endParaRPr lang="en-US" dirty="0" smtClean="0">
              <a:solidFill>
                <a:schemeClr val="tx1"/>
              </a:solidFill>
            </a:endParaRPr>
          </a:p>
          <a:p>
            <a:pPr lvl="1" fontAlgn="auto"/>
            <a:r>
              <a:rPr lang="en-US" sz="2000" dirty="0" smtClean="0">
                <a:solidFill>
                  <a:schemeClr val="tx1"/>
                </a:solidFill>
              </a:rPr>
              <a:t>Batas </a:t>
            </a:r>
            <a:r>
              <a:rPr lang="en-US" sz="2000" dirty="0" err="1" smtClean="0">
                <a:solidFill>
                  <a:schemeClr val="tx1"/>
                </a:solidFill>
              </a:rPr>
              <a:t>Kelas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 fontAlgn="auto"/>
            <a:r>
              <a:rPr lang="en-US" sz="2000" dirty="0" err="1" smtClean="0">
                <a:solidFill>
                  <a:schemeClr val="tx1"/>
                </a:solidFill>
              </a:rPr>
              <a:t>Jumlah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Kelas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 fontAlgn="auto"/>
            <a:r>
              <a:rPr lang="en-US" sz="2000" dirty="0" err="1" smtClean="0">
                <a:solidFill>
                  <a:schemeClr val="tx1"/>
                </a:solidFill>
              </a:rPr>
              <a:t>Lebar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Kelas</a:t>
            </a:r>
            <a:r>
              <a:rPr lang="en-US" sz="2000" dirty="0" smtClean="0">
                <a:solidFill>
                  <a:schemeClr val="tx1"/>
                </a:solidFill>
              </a:rPr>
              <a:t> (interval)</a:t>
            </a:r>
          </a:p>
          <a:p>
            <a:pPr fontAlgn="auto">
              <a:buFont typeface="Calibri" panose="020F0502020204030204" pitchFamily="34" charset="0"/>
              <a:buNone/>
            </a:pPr>
            <a:endParaRPr lang="id-ID" sz="2400" dirty="0" smtClean="0">
              <a:solidFill>
                <a:schemeClr val="tx1"/>
              </a:solidFill>
            </a:endParaRPr>
          </a:p>
          <a:p>
            <a:pPr fontAlgn="auto"/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975255"/>
              </p:ext>
            </p:extLst>
          </p:nvPr>
        </p:nvGraphicFramePr>
        <p:xfrm>
          <a:off x="2339752" y="1628800"/>
          <a:ext cx="242982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457"/>
                <a:gridCol w="1325372"/>
              </a:tblGrid>
              <a:tr h="32583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Frekuensi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227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KATEGORIKAL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49426" y="6382680"/>
            <a:ext cx="8643054" cy="50270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lnSpc>
                <a:spcPct val="80000"/>
              </a:lnSpc>
            </a:pP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9426" y="1126434"/>
            <a:ext cx="8643054" cy="525624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buFont typeface="+mj-lt"/>
              <a:buAutoNum type="arabicPeriod"/>
            </a:pPr>
            <a:r>
              <a:rPr lang="id-ID" sz="2400" b="1" dirty="0" smtClean="0">
                <a:solidFill>
                  <a:srgbClr val="002060"/>
                </a:solidFill>
              </a:rPr>
              <a:t>Batas Kelas</a:t>
            </a:r>
          </a:p>
          <a:p>
            <a:pPr marL="749808" lvl="1" indent="-457200" fontAlgn="auto">
              <a:buFont typeface="Wingdings" panose="05000000000000000000" pitchFamily="2" charset="2"/>
              <a:buChar char="ü"/>
            </a:pPr>
            <a:r>
              <a:rPr lang="id-ID" sz="2200" b="1" dirty="0" smtClean="0">
                <a:solidFill>
                  <a:srgbClr val="002060"/>
                </a:solidFill>
              </a:rPr>
              <a:t>Batas Kelas Bawah </a:t>
            </a:r>
            <a:r>
              <a:rPr lang="id-ID" sz="2200" dirty="0" smtClean="0">
                <a:solidFill>
                  <a:schemeClr val="tx1"/>
                </a:solidFill>
              </a:rPr>
              <a:t>: Menunjukkan kemungkinan nilai data terkecil dalam suatu kelas </a:t>
            </a:r>
          </a:p>
          <a:p>
            <a:pPr marL="749808" lvl="1" indent="-457200" fontAlgn="auto">
              <a:buFont typeface="Wingdings" panose="05000000000000000000" pitchFamily="2" charset="2"/>
              <a:buChar char="ü"/>
            </a:pPr>
            <a:r>
              <a:rPr lang="id-ID" sz="2200" b="1" dirty="0" smtClean="0">
                <a:solidFill>
                  <a:srgbClr val="002060"/>
                </a:solidFill>
              </a:rPr>
              <a:t>Batas Atas </a:t>
            </a:r>
            <a:r>
              <a:rPr lang="id-ID" sz="2200" dirty="0" smtClean="0">
                <a:solidFill>
                  <a:schemeClr val="tx1"/>
                </a:solidFill>
              </a:rPr>
              <a:t>: Mengidentifikasi kemungkinan nilai data terbesar dalam suatu kelas</a:t>
            </a:r>
            <a:r>
              <a:rPr lang="id-ID" sz="2400" dirty="0" smtClean="0">
                <a:solidFill>
                  <a:schemeClr val="tx1"/>
                </a:solidFill>
              </a:rPr>
              <a:t>.</a:t>
            </a:r>
          </a:p>
          <a:p>
            <a:pPr marL="292608" lvl="1" indent="0" fontAlgn="auto">
              <a:buNone/>
            </a:pPr>
            <a:r>
              <a:rPr lang="id-ID" sz="2400" b="1" dirty="0" smtClean="0">
                <a:solidFill>
                  <a:srgbClr val="002060"/>
                </a:solidFill>
              </a:rPr>
              <a:t>	Interval </a:t>
            </a:r>
            <a:r>
              <a:rPr lang="id-ID" sz="2400" b="1" dirty="0">
                <a:solidFill>
                  <a:srgbClr val="002060"/>
                </a:solidFill>
              </a:rPr>
              <a:t>15 – 25 ; Batas kelas 14,5 – 25,5 </a:t>
            </a:r>
          </a:p>
          <a:p>
            <a:pPr marL="292608" lvl="1" indent="0" fontAlgn="auto">
              <a:buNone/>
            </a:pPr>
            <a:r>
              <a:rPr lang="id-ID" sz="2400" b="1" dirty="0">
                <a:solidFill>
                  <a:srgbClr val="002060"/>
                </a:solidFill>
              </a:rPr>
              <a:t>	(14,5 = Batas Bawah; 25,5 = Batas Atas)</a:t>
            </a:r>
          </a:p>
          <a:p>
            <a:pPr fontAlgn="auto"/>
            <a:r>
              <a:rPr lang="en-US" sz="2200" dirty="0" err="1" smtClean="0">
                <a:solidFill>
                  <a:schemeClr val="tx1"/>
                </a:solidFill>
              </a:rPr>
              <a:t>Langkah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1 : </a:t>
            </a:r>
            <a:r>
              <a:rPr lang="en-US" sz="2200" dirty="0" err="1">
                <a:solidFill>
                  <a:schemeClr val="tx1"/>
                </a:solidFill>
              </a:rPr>
              <a:t>urutkan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dari</a:t>
            </a:r>
            <a:r>
              <a:rPr lang="en-US" sz="2200" dirty="0">
                <a:solidFill>
                  <a:schemeClr val="tx1"/>
                </a:solidFill>
              </a:rPr>
              <a:t> yang </a:t>
            </a:r>
            <a:r>
              <a:rPr lang="en-US" sz="2200" dirty="0" err="1">
                <a:solidFill>
                  <a:schemeClr val="tx1"/>
                </a:solidFill>
              </a:rPr>
              <a:t>terkecil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hingga</a:t>
            </a:r>
            <a:r>
              <a:rPr lang="en-US" sz="2200" dirty="0">
                <a:solidFill>
                  <a:schemeClr val="tx1"/>
                </a:solidFill>
              </a:rPr>
              <a:t> yang </a:t>
            </a:r>
            <a:r>
              <a:rPr lang="en-US" sz="2200" dirty="0" err="1">
                <a:solidFill>
                  <a:schemeClr val="tx1"/>
                </a:solidFill>
              </a:rPr>
              <a:t>terbesar</a:t>
            </a:r>
            <a:endParaRPr lang="en-US" sz="2200" dirty="0">
              <a:solidFill>
                <a:schemeClr val="tx1"/>
              </a:solidFill>
            </a:endParaRPr>
          </a:p>
          <a:p>
            <a:pPr marL="971550" lvl="1" indent="-514350" fontAlgn="auto">
              <a:buNone/>
            </a:pPr>
            <a:r>
              <a:rPr lang="en-US" sz="2000" dirty="0">
                <a:solidFill>
                  <a:srgbClr val="002060"/>
                </a:solidFill>
              </a:rPr>
              <a:t>15  15  20  25  25  30  30  30  35  35</a:t>
            </a:r>
          </a:p>
          <a:p>
            <a:pPr marL="971550" lvl="1" indent="-514350" fontAlgn="auto">
              <a:buNone/>
            </a:pPr>
            <a:r>
              <a:rPr lang="en-US" sz="2000" dirty="0">
                <a:solidFill>
                  <a:srgbClr val="002060"/>
                </a:solidFill>
              </a:rPr>
              <a:t>35  36  40  40  40  40  45  45  55  55</a:t>
            </a:r>
          </a:p>
          <a:p>
            <a:pPr marL="971550" lvl="1" indent="-514350" fontAlgn="auto">
              <a:buNone/>
            </a:pPr>
            <a:r>
              <a:rPr lang="en-US" sz="2000" dirty="0">
                <a:solidFill>
                  <a:srgbClr val="002060"/>
                </a:solidFill>
              </a:rPr>
              <a:t>57  58  65  65  65  70  70  70  75  80 </a:t>
            </a:r>
          </a:p>
          <a:p>
            <a:pPr marL="57150" indent="0" fontAlgn="auto">
              <a:buNone/>
            </a:pPr>
            <a:r>
              <a:rPr lang="en-US" sz="2200" dirty="0" err="1">
                <a:solidFill>
                  <a:schemeClr val="tx1"/>
                </a:solidFill>
              </a:rPr>
              <a:t>Langkah</a:t>
            </a:r>
            <a:r>
              <a:rPr lang="en-US" sz="2200" dirty="0">
                <a:solidFill>
                  <a:schemeClr val="tx1"/>
                </a:solidFill>
              </a:rPr>
              <a:t> 2 : </a:t>
            </a:r>
            <a:r>
              <a:rPr lang="en-US" sz="2200" dirty="0" err="1">
                <a:solidFill>
                  <a:schemeClr val="tx1"/>
                </a:solidFill>
              </a:rPr>
              <a:t>Tentukan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Nilai</a:t>
            </a:r>
            <a:r>
              <a:rPr lang="en-US" sz="2200" dirty="0">
                <a:solidFill>
                  <a:schemeClr val="tx1"/>
                </a:solidFill>
              </a:rPr>
              <a:t> Max &amp; </a:t>
            </a:r>
            <a:r>
              <a:rPr lang="en-US" sz="2200" dirty="0" err="1">
                <a:solidFill>
                  <a:schemeClr val="tx1"/>
                </a:solidFill>
              </a:rPr>
              <a:t>Nilai</a:t>
            </a:r>
            <a:r>
              <a:rPr lang="en-US" sz="2200" dirty="0">
                <a:solidFill>
                  <a:schemeClr val="tx1"/>
                </a:solidFill>
              </a:rPr>
              <a:t> Min</a:t>
            </a:r>
          </a:p>
          <a:p>
            <a:pPr marL="754063" lvl="1" indent="-296863" fontAlgn="auto"/>
            <a:r>
              <a:rPr lang="en-US" sz="2000" dirty="0">
                <a:solidFill>
                  <a:srgbClr val="002060"/>
                </a:solidFill>
              </a:rPr>
              <a:t>Min = 15</a:t>
            </a:r>
          </a:p>
          <a:p>
            <a:pPr marL="754063" lvl="1" indent="-296863" fontAlgn="auto"/>
            <a:r>
              <a:rPr lang="en-US" sz="2000" dirty="0">
                <a:solidFill>
                  <a:srgbClr val="002060"/>
                </a:solidFill>
              </a:rPr>
              <a:t>Max = 80</a:t>
            </a:r>
          </a:p>
          <a:p>
            <a:pPr marL="292608" lvl="1" indent="0" fontAlgn="auto">
              <a:buNone/>
            </a:pPr>
            <a:r>
              <a:rPr lang="id-ID" sz="2000" b="1" dirty="0" smtClean="0">
                <a:solidFill>
                  <a:srgbClr val="002060"/>
                </a:solidFill>
              </a:rPr>
              <a:t>	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393789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KATEGORIKAL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9426" y="1316564"/>
            <a:ext cx="8643054" cy="506611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+mj-lt"/>
              <a:buAutoNum type="arabicPeriod" startAt="2"/>
            </a:pPr>
            <a:r>
              <a:rPr lang="id-ID" sz="2800" b="1" dirty="0" smtClean="0">
                <a:solidFill>
                  <a:srgbClr val="002060"/>
                </a:solidFill>
              </a:rPr>
              <a:t>Jumlah Kelas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K = 1 + 3,3 log </a:t>
            </a:r>
            <a:r>
              <a:rPr lang="en-US" sz="2400" b="1" dirty="0" smtClean="0">
                <a:solidFill>
                  <a:srgbClr val="002060"/>
                </a:solidFill>
              </a:rPr>
              <a:t>n</a:t>
            </a:r>
            <a:endParaRPr lang="en-US" sz="2400" b="1" dirty="0">
              <a:solidFill>
                <a:srgbClr val="002060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K =  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n = 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observasi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Contoh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400" dirty="0" err="1">
                <a:solidFill>
                  <a:schemeClr val="tx1"/>
                </a:solidFill>
              </a:rPr>
              <a:t>Misalnya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n = 30 </a:t>
            </a:r>
            <a:r>
              <a:rPr lang="en-US" sz="2400" dirty="0" err="1">
                <a:solidFill>
                  <a:schemeClr val="tx1"/>
                </a:solidFill>
              </a:rPr>
              <a:t>maka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buNone/>
              <a:tabLst>
                <a:tab pos="811213" algn="l"/>
              </a:tabLst>
            </a:pPr>
            <a:r>
              <a:rPr lang="en-US" sz="2400" b="1" dirty="0">
                <a:solidFill>
                  <a:srgbClr val="002060"/>
                </a:solidFill>
              </a:rPr>
              <a:t>K </a:t>
            </a:r>
            <a:r>
              <a:rPr lang="en-US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>
                <a:solidFill>
                  <a:srgbClr val="002060"/>
                </a:solidFill>
              </a:rPr>
              <a:t>1 + 3,3 log 30</a:t>
            </a:r>
          </a:p>
          <a:p>
            <a:pPr lvl="1">
              <a:buNone/>
              <a:tabLst>
                <a:tab pos="811213" algn="l"/>
              </a:tabLst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tx1"/>
                </a:solidFill>
              </a:rPr>
              <a:t>= 1 + 3,3 (1,478) = 1 + 4,877 = 5,877 ≈ 6</a:t>
            </a:r>
          </a:p>
          <a:p>
            <a:pPr fontAlgn="auto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5303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KATEGORIKAL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249426" y="1316564"/>
                <a:ext cx="8643054" cy="5066116"/>
              </a:xfrm>
              <a:prstGeom prst="rect">
                <a:avLst/>
              </a:prstGeom>
            </p:spPr>
            <p:txBody>
              <a:bodyPr/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 fontAlgn="auto">
                  <a:buFont typeface="+mj-lt"/>
                  <a:buAutoNum type="arabicPeriod" startAt="3"/>
                </a:pPr>
                <a:r>
                  <a:rPr lang="id-ID" sz="2800" b="1" dirty="0" smtClean="0">
                    <a:solidFill>
                      <a:srgbClr val="002060"/>
                    </a:solidFill>
                  </a:rPr>
                  <a:t>Lebar Kelas (Interval)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Rumus</a:t>
                </a:r>
                <a:endParaRPr lang="id-ID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id-ID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id-ID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d-ID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endParaRPr lang="id-ID" sz="2800" dirty="0" smtClean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 lang="id-ID" sz="2400" dirty="0">
                  <a:solidFill>
                    <a:schemeClr val="tx1"/>
                  </a:solidFill>
                </a:endParaRPr>
              </a:p>
              <a:p>
                <a:pPr lvl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 smtClean="0">
                    <a:solidFill>
                      <a:schemeClr val="tx1"/>
                    </a:solidFill>
                  </a:rPr>
                  <a:t>C </a:t>
                </a:r>
                <a:r>
                  <a:rPr lang="en-US" dirty="0">
                    <a:solidFill>
                      <a:schemeClr val="tx1"/>
                    </a:solidFill>
                  </a:rPr>
                  <a:t>= </a:t>
                </a:r>
                <a:r>
                  <a:rPr lang="en-US" dirty="0" err="1">
                    <a:solidFill>
                      <a:schemeClr val="tx1"/>
                    </a:solidFill>
                  </a:rPr>
                  <a:t>lebarkelas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solidFill>
                      <a:schemeClr val="tx1"/>
                    </a:solidFill>
                  </a:rPr>
                  <a:t>K = </a:t>
                </a:r>
                <a:r>
                  <a:rPr lang="en-US" dirty="0" err="1">
                    <a:solidFill>
                      <a:schemeClr val="tx1"/>
                    </a:solidFill>
                  </a:rPr>
                  <a:t>banyaknyakelas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 err="1">
                    <a:solidFill>
                      <a:schemeClr val="tx1"/>
                    </a:solidFill>
                  </a:rPr>
                  <a:t>X</a:t>
                </a:r>
                <a:r>
                  <a:rPr lang="en-US" baseline="-25000" dirty="0" err="1">
                    <a:solidFill>
                      <a:schemeClr val="tx1"/>
                    </a:solidFill>
                  </a:rPr>
                  <a:t>n</a:t>
                </a:r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n-US" dirty="0" err="1">
                    <a:solidFill>
                      <a:schemeClr val="tx1"/>
                    </a:solidFill>
                  </a:rPr>
                  <a:t>nilaiobservasiterbesar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lvl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solidFill>
                      <a:schemeClr val="tx1"/>
                    </a:solidFill>
                  </a:rPr>
                  <a:t>X</a:t>
                </a:r>
                <a:r>
                  <a:rPr lang="en-US" baseline="-25000" dirty="0">
                    <a:solidFill>
                      <a:schemeClr val="tx1"/>
                    </a:solidFill>
                  </a:rPr>
                  <a:t>1</a:t>
                </a:r>
                <a:r>
                  <a:rPr lang="en-US" dirty="0">
                    <a:solidFill>
                      <a:schemeClr val="tx1"/>
                    </a:solidFill>
                  </a:rPr>
                  <a:t> = </a:t>
                </a:r>
                <a:r>
                  <a:rPr lang="en-US" dirty="0" err="1">
                    <a:solidFill>
                      <a:schemeClr val="tx1"/>
                    </a:solidFill>
                  </a:rPr>
                  <a:t>nilaiobservasi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terkecil</a:t>
                </a:r>
                <a:endParaRPr lang="id-ID" dirty="0" smtClean="0">
                  <a:solidFill>
                    <a:schemeClr val="tx1"/>
                  </a:solidFill>
                </a:endParaRPr>
              </a:p>
              <a:p>
                <a:pPr lvl="1">
                  <a:spcBef>
                    <a:spcPts val="0"/>
                  </a:spcBef>
                  <a:spcAft>
                    <a:spcPts val="0"/>
                  </a:spcAft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 err="1" smtClean="0">
                    <a:solidFill>
                      <a:schemeClr val="tx1"/>
                    </a:solidFill>
                  </a:rPr>
                  <a:t>Contoh</a:t>
                </a:r>
                <a:endParaRPr lang="id-ID" dirty="0" smtClean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id-ID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id-ID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8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id-ID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id-ID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id-ID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  <m:r>
                      <a:rPr lang="id-ID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80−15</m:t>
                        </m:r>
                      </m:num>
                      <m:den>
                        <m:r>
                          <a:rPr lang="id-ID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id-ID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=10,83</m:t>
                    </m:r>
                    <m:r>
                      <a:rPr lang="id-ID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≈11</m:t>
                    </m:r>
                  </m:oMath>
                </a14:m>
                <a:endParaRPr lang="en-US" sz="2800" dirty="0">
                  <a:solidFill>
                    <a:srgbClr val="002060"/>
                  </a:solidFill>
                </a:endParaRPr>
              </a:p>
              <a:p>
                <a:pPr marL="0" indent="0" fontAlgn="auto">
                  <a:buNone/>
                </a:pPr>
                <a:endParaRPr lang="id-ID" sz="2800" b="1" dirty="0" smtClean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26" y="1316564"/>
                <a:ext cx="8643054" cy="5066116"/>
              </a:xfrm>
              <a:prstGeom prst="rect">
                <a:avLst/>
              </a:prstGeom>
              <a:blipFill rotWithShape="0">
                <a:blip r:embed="rId3"/>
                <a:stretch>
                  <a:fillRect l="-1481" t="-216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36138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KATEGORIKAL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9426" y="1316564"/>
            <a:ext cx="8643054" cy="506611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+mj-lt"/>
              <a:buAutoNum type="arabicPeriod" startAt="4"/>
            </a:pPr>
            <a:r>
              <a:rPr lang="id-ID" sz="2800" b="1" dirty="0" smtClean="0">
                <a:solidFill>
                  <a:srgbClr val="002060"/>
                </a:solidFill>
              </a:rPr>
              <a:t>Hasil</a:t>
            </a:r>
          </a:p>
          <a:p>
            <a:r>
              <a:rPr lang="id-ID" dirty="0" smtClean="0">
                <a:solidFill>
                  <a:schemeClr val="tx1"/>
                </a:solidFill>
              </a:rPr>
              <a:t>Setelah dilakukan langkah tersebut, buatkan tabel.</a:t>
            </a:r>
            <a:endParaRPr lang="id-ID" sz="28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226724"/>
              </p:ext>
            </p:extLst>
          </p:nvPr>
        </p:nvGraphicFramePr>
        <p:xfrm>
          <a:off x="3143240" y="2428868"/>
          <a:ext cx="242889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7403"/>
                <a:gridCol w="15014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Nilai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Frekuensi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719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043608" y="1"/>
            <a:ext cx="8100392" cy="11264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DISTRIBUSI FREKUENSI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absolut &amp; relatif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1052736"/>
            <a:ext cx="8280919" cy="151216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400" b="1" dirty="0" err="1" smtClean="0">
                <a:solidFill>
                  <a:srgbClr val="002060"/>
                </a:solidFill>
              </a:rPr>
              <a:t>Distribusi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frekuensi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absolut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jumlah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bilangan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</a:rPr>
              <a:t>menyatakan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banyaknya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tertentu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/>
            <a:r>
              <a:rPr lang="en-US" sz="2400" b="1" dirty="0" err="1" smtClean="0">
                <a:solidFill>
                  <a:srgbClr val="002060"/>
                </a:solidFill>
              </a:rPr>
              <a:t>Distribusi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frekuensi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relatif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jumlah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persentase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yang </a:t>
            </a:r>
            <a:r>
              <a:rPr lang="en-US" sz="2400" dirty="0" err="1" smtClean="0">
                <a:solidFill>
                  <a:schemeClr val="tx1"/>
                </a:solidFill>
              </a:rPr>
              <a:t>menyatakan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banyaknya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tertentu</a:t>
            </a:r>
            <a:endParaRPr lang="en-US" sz="2400" dirty="0" smtClean="0">
              <a:solidFill>
                <a:schemeClr val="tx1"/>
              </a:solidFill>
            </a:endParaRPr>
          </a:p>
          <a:p>
            <a:pPr fontAlgn="auto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1560" y="2717778"/>
                <a:ext cx="4738285" cy="489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d-ID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𝑭𝒓𝒆𝒌𝒖𝒆𝒏𝒔𝒊</m:t>
                    </m:r>
                    <m:r>
                      <a:rPr lang="id-ID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𝑹𝒆𝒍𝒂𝒕𝒊𝒇</m:t>
                    </m:r>
                    <m:r>
                      <a:rPr lang="id-ID" sz="2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𝑭𝒓𝒆𝒌𝒖𝒆𝒏𝒔𝒊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𝑲𝒆𝒍𝒂𝒔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𝑱𝒖𝒎𝒍𝒂𝒉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𝑲𝒆𝒍𝒂𝒔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id-ID" sz="2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id-ID" sz="2000" b="1" dirty="0" smtClean="0">
                    <a:solidFill>
                      <a:srgbClr val="002060"/>
                    </a:solidFill>
                  </a:rPr>
                  <a:t>x100</a:t>
                </a:r>
                <a:endParaRPr lang="id-ID" sz="20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717778"/>
                <a:ext cx="4738285" cy="489173"/>
              </a:xfrm>
              <a:prstGeom prst="rect">
                <a:avLst/>
              </a:prstGeom>
              <a:blipFill rotWithShape="0">
                <a:blip r:embed="rId3"/>
                <a:stretch>
                  <a:fillRect t="-1250" r="-2185" b="-875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51226"/>
              </p:ext>
            </p:extLst>
          </p:nvPr>
        </p:nvGraphicFramePr>
        <p:xfrm>
          <a:off x="567908" y="3356992"/>
          <a:ext cx="436413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084"/>
                <a:gridCol w="1149816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Nilai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2060"/>
                          </a:solidFill>
                        </a:rPr>
                        <a:t>Frekuensi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rgbClr val="002060"/>
                          </a:solidFill>
                        </a:rPr>
                        <a:t>Frek. Relatif (%)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dirty="0" smtClean="0"/>
                        <a:t>(5/30)x100 = </a:t>
                      </a:r>
                      <a:r>
                        <a:rPr lang="id-ID" b="1" dirty="0" smtClean="0">
                          <a:solidFill>
                            <a:srgbClr val="002060"/>
                          </a:solidFill>
                        </a:rPr>
                        <a:t>16,67</a:t>
                      </a:r>
                      <a:r>
                        <a:rPr lang="id-ID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dirty="0" smtClean="0"/>
                        <a:t>(7/30)x100</a:t>
                      </a:r>
                      <a:r>
                        <a:rPr lang="id-ID" baseline="0" dirty="0" smtClean="0"/>
                        <a:t> = </a:t>
                      </a:r>
                      <a:r>
                        <a:rPr lang="id-ID" b="1" baseline="0" dirty="0" smtClean="0">
                          <a:solidFill>
                            <a:srgbClr val="002060"/>
                          </a:solidFill>
                        </a:rPr>
                        <a:t>23,33</a:t>
                      </a:r>
                      <a:r>
                        <a:rPr lang="id-ID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(6/30)x100</a:t>
                      </a:r>
                      <a:r>
                        <a:rPr lang="id-ID" baseline="0" dirty="0" smtClean="0"/>
                        <a:t> = </a:t>
                      </a:r>
                      <a:r>
                        <a:rPr lang="id-ID" b="1" baseline="0" dirty="0" smtClean="0">
                          <a:solidFill>
                            <a:srgbClr val="002060"/>
                          </a:solidFill>
                        </a:rPr>
                        <a:t>20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(4/30)x100</a:t>
                      </a:r>
                      <a:r>
                        <a:rPr lang="id-ID" baseline="0" dirty="0" smtClean="0"/>
                        <a:t> = </a:t>
                      </a:r>
                      <a:r>
                        <a:rPr lang="id-ID" b="1" baseline="0" dirty="0" smtClean="0">
                          <a:solidFill>
                            <a:srgbClr val="002060"/>
                          </a:solidFill>
                        </a:rPr>
                        <a:t>13,33</a:t>
                      </a:r>
                      <a:r>
                        <a:rPr lang="id-ID" baseline="0" dirty="0" smtClean="0"/>
                        <a:t>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dirty="0" smtClean="0"/>
                        <a:t>(3/30)x100</a:t>
                      </a:r>
                      <a:r>
                        <a:rPr lang="id-ID" baseline="0" dirty="0" smtClean="0"/>
                        <a:t> = </a:t>
                      </a:r>
                      <a:r>
                        <a:rPr lang="id-ID" b="1" baseline="0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dirty="0" smtClean="0"/>
                        <a:t>(5/30)x100</a:t>
                      </a:r>
                      <a:r>
                        <a:rPr lang="id-ID" baseline="0" dirty="0" smtClean="0"/>
                        <a:t> = </a:t>
                      </a:r>
                      <a:r>
                        <a:rPr lang="id-ID" b="1" baseline="0" dirty="0" smtClean="0">
                          <a:solidFill>
                            <a:srgbClr val="002060"/>
                          </a:solidFill>
                        </a:rPr>
                        <a:t>16,67 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d-ID" b="1" dirty="0" smtClean="0"/>
                        <a:t>                       100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9160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10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1409</TotalTime>
  <Words>1114</Words>
  <Application>Microsoft Office PowerPoint</Application>
  <PresentationFormat>On-screen Show (4:3)</PresentationFormat>
  <Paragraphs>519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Retrospect</vt:lpstr>
      <vt:lpstr>DISTRIBUSI FREKUENSI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 TEORITIS</dc:title>
  <dc:creator>rohman</dc:creator>
  <cp:lastModifiedBy>ASUS</cp:lastModifiedBy>
  <cp:revision>298</cp:revision>
  <dcterms:created xsi:type="dcterms:W3CDTF">2010-11-26T02:41:07Z</dcterms:created>
  <dcterms:modified xsi:type="dcterms:W3CDTF">2024-01-25T03:23:41Z</dcterms:modified>
</cp:coreProperties>
</file>