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handoutMasterIdLst>
    <p:handoutMasterId r:id="rId38"/>
  </p:handoutMasterIdLst>
  <p:sldIdLst>
    <p:sldId id="263" r:id="rId2"/>
    <p:sldId id="264" r:id="rId3"/>
    <p:sldId id="306" r:id="rId4"/>
    <p:sldId id="307" r:id="rId5"/>
    <p:sldId id="321" r:id="rId6"/>
    <p:sldId id="323" r:id="rId7"/>
    <p:sldId id="265" r:id="rId8"/>
    <p:sldId id="308" r:id="rId9"/>
    <p:sldId id="309" r:id="rId10"/>
    <p:sldId id="266" r:id="rId11"/>
    <p:sldId id="310" r:id="rId12"/>
    <p:sldId id="275" r:id="rId13"/>
    <p:sldId id="311" r:id="rId14"/>
    <p:sldId id="312" r:id="rId15"/>
    <p:sldId id="320" r:id="rId16"/>
    <p:sldId id="313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14" r:id="rId28"/>
    <p:sldId id="299" r:id="rId29"/>
    <p:sldId id="315" r:id="rId30"/>
    <p:sldId id="302" r:id="rId31"/>
    <p:sldId id="316" r:id="rId32"/>
    <p:sldId id="319" r:id="rId33"/>
    <p:sldId id="317" r:id="rId34"/>
    <p:sldId id="318" r:id="rId35"/>
    <p:sldId id="261" r:id="rId36"/>
  </p:sldIdLst>
  <p:sldSz cx="9144000" cy="6858000" type="screen4x3"/>
  <p:notesSz cx="6858000" cy="99456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3827" autoAdjust="0"/>
  </p:normalViewPr>
  <p:slideViewPr>
    <p:cSldViewPr>
      <p:cViewPr varScale="1">
        <p:scale>
          <a:sx n="69" d="100"/>
          <a:sy n="69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36E82-301D-4E32-88A5-03AE308F2E97}" type="datetimeFigureOut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E437-1A2D-4DD2-ADFE-DA66109E5CD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170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BDF34-B19C-42BE-B489-D37DE3C74FC0}" type="datetimeFigureOut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B4888-B62E-44F6-BACF-7AD9E88A126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12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B4888-B62E-44F6-BACF-7AD9E88A1264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260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9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01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318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6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2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80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32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590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30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90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4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5.xls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1306419" y="1772816"/>
            <a:ext cx="7018178" cy="18828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>
                <a:solidFill>
                  <a:srgbClr val="FFFF00"/>
                </a:solidFill>
                <a:latin typeface="Algerian" panose="04020705040A02060702" pitchFamily="82" charset="0"/>
              </a:rPr>
              <a:t>KONSEP STATISTIKA, PENGOLAHAN Data</a:t>
            </a:r>
            <a:br>
              <a:rPr lang="id-ID" dirty="0" smtClean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id-ID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dan PENYAJIAN DATA</a:t>
            </a:r>
            <a:endParaRPr lang="fr-CA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DATA ANALISIS</a:t>
            </a:r>
            <a:endParaRPr lang="fr-CA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>
          <a:xfrm>
            <a:off x="4256990" y="1335933"/>
            <a:ext cx="4392488" cy="18239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pengumpulan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seluruh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diselidiki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per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Data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biasa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sebenarnya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value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METODA PENGUMPULAN DATA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166" y="1959867"/>
            <a:ext cx="2448272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SENSUS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256990" y="3789040"/>
            <a:ext cx="4419466" cy="1800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>
                <a:solidFill>
                  <a:schemeClr val="tx1"/>
                </a:solidFill>
              </a:rPr>
              <a:t>Cara </a:t>
            </a:r>
            <a:r>
              <a:rPr lang="en-US" sz="2000" dirty="0" err="1">
                <a:solidFill>
                  <a:schemeClr val="tx1"/>
                </a:solidFill>
              </a:rPr>
              <a:t>pengumpulan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  <a:r>
              <a:rPr lang="en-US" sz="2000" dirty="0" err="1">
                <a:solidFill>
                  <a:schemeClr val="tx1"/>
                </a:solidFill>
              </a:rPr>
              <a:t>dimana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diselidiki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sampel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populasi</a:t>
            </a:r>
            <a:r>
              <a:rPr lang="en-US" sz="2000" dirty="0">
                <a:solidFill>
                  <a:schemeClr val="tx1"/>
                </a:solidFill>
              </a:rPr>
              <a:t>. Data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sampling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  <a:r>
              <a:rPr lang="en-US" sz="2000" dirty="0" err="1">
                <a:solidFill>
                  <a:schemeClr val="tx1"/>
                </a:solidFill>
              </a:rPr>
              <a:t>perkiraan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i="1" dirty="0">
                <a:solidFill>
                  <a:schemeClr val="tx1"/>
                </a:solidFill>
              </a:rPr>
              <a:t>estimate value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166" y="4401108"/>
            <a:ext cx="2448272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SAMPLING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31840" y="2132856"/>
            <a:ext cx="864096" cy="403075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3131840" y="4564090"/>
            <a:ext cx="864096" cy="403075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" grpId="0" animBg="1"/>
      <p:bldP spid="10" grpId="0" animBg="1"/>
      <p:bldP spid="11" grpId="0" animBg="1"/>
      <p:bldP spid="3" grpId="0" animBg="1"/>
      <p:bldP spid="12" grpId="0" animBg="1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>
          <a:xfrm>
            <a:off x="4204591" y="1323863"/>
            <a:ext cx="4752528" cy="20210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pemilihan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sejumlah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populasi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anggota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sampel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dimana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pemilihannya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sedemikian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rupa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kesempatan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dipilih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anggota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sampel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PENGAMBILAN SAMPEL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166" y="1959867"/>
            <a:ext cx="2448272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RANDOM/ACAK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204591" y="3789040"/>
            <a:ext cx="4752527" cy="1800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pemilihan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elemen-elemen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populasi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anggota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sampel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dimana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tiap</a:t>
            </a:r>
            <a:r>
              <a:rPr lang="en-US" sz="2000" dirty="0">
                <a:solidFill>
                  <a:schemeClr val="tx1"/>
                </a:solidFill>
              </a:rPr>
              <a:t>–</a:t>
            </a:r>
            <a:r>
              <a:rPr lang="en-US" sz="2000" dirty="0" err="1">
                <a:solidFill>
                  <a:schemeClr val="tx1"/>
                </a:solidFill>
              </a:rPr>
              <a:t>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kesempatan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dipilih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166" y="4401108"/>
            <a:ext cx="2448272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UNRANDOM/</a:t>
            </a:r>
          </a:p>
          <a:p>
            <a:pPr algn="ctr"/>
            <a:r>
              <a:rPr lang="id-ID" b="1" dirty="0" smtClean="0">
                <a:solidFill>
                  <a:srgbClr val="002060"/>
                </a:solidFill>
              </a:rPr>
              <a:t>TIDAK ACAK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31840" y="2132856"/>
            <a:ext cx="864096" cy="403075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3131840" y="4564090"/>
            <a:ext cx="864096" cy="403075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294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" grpId="0" animBg="1"/>
      <p:bldP spid="10" grpId="0" animBg="1"/>
      <p:bldP spid="11" grpId="0" animBg="1"/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79512" y="1126434"/>
            <a:ext cx="8784976" cy="56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sz="2000" b="1" dirty="0" smtClean="0">
                <a:solidFill>
                  <a:srgbClr val="002060"/>
                </a:solidFill>
              </a:rPr>
              <a:t>Wawancara </a:t>
            </a:r>
            <a:r>
              <a:rPr lang="id-ID" sz="2000" b="1" i="1" dirty="0" smtClean="0">
                <a:solidFill>
                  <a:srgbClr val="002060"/>
                </a:solidFill>
              </a:rPr>
              <a:t>(interview)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defTabSz="365125"/>
            <a:r>
              <a:rPr lang="en-US" sz="2000" dirty="0" smtClean="0"/>
              <a:t>     </a:t>
            </a:r>
            <a:r>
              <a:rPr lang="id-ID" sz="2000" dirty="0" smtClean="0"/>
              <a:t>	Dengan mengadakan tatap muka secara langsung antara orang yang 	bertugas 	mengumpulkan data dengan orang yang menjadi sumber data 	atau objek penelitian</a:t>
            </a:r>
            <a:r>
              <a:rPr lang="en-US" sz="2000" dirty="0" smtClean="0"/>
              <a:t>.</a:t>
            </a:r>
            <a:endParaRPr lang="id-ID" sz="2000" dirty="0"/>
          </a:p>
          <a:p>
            <a:pPr marL="342900" indent="-342900" defTabSz="365125">
              <a:buFont typeface="+mj-lt"/>
              <a:buAutoNum type="arabicPeriod" startAt="2"/>
            </a:pPr>
            <a:r>
              <a:rPr lang="id-ID" sz="2000" b="1" dirty="0" smtClean="0">
                <a:solidFill>
                  <a:srgbClr val="002060"/>
                </a:solidFill>
              </a:rPr>
              <a:t>Kuisioner </a:t>
            </a:r>
            <a:r>
              <a:rPr lang="id-ID" sz="2000" b="1" i="1" dirty="0" smtClean="0">
                <a:solidFill>
                  <a:srgbClr val="002060"/>
                </a:solidFill>
              </a:rPr>
              <a:t>(angket)</a:t>
            </a:r>
            <a:endParaRPr lang="en-US" sz="2000" b="1" i="1" dirty="0">
              <a:solidFill>
                <a:srgbClr val="002060"/>
              </a:solidFill>
            </a:endParaRPr>
          </a:p>
          <a:p>
            <a:pPr defTabSz="365125"/>
            <a:r>
              <a:rPr lang="en-US" sz="2000" dirty="0"/>
              <a:t>     </a:t>
            </a:r>
            <a:r>
              <a:rPr lang="id-ID" sz="2000" dirty="0" smtClean="0"/>
              <a:t>	Dengan mengirim kuisioner yang berisi sejumlah pertanyaan yang 	ditujukan 	kepada orang yang menjadi objek penelitian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marL="342900" indent="-342900" defTabSz="365125">
              <a:buFont typeface="+mj-lt"/>
              <a:buAutoNum type="arabicPeriod" startAt="3"/>
            </a:pPr>
            <a:r>
              <a:rPr lang="id-ID" sz="2000" b="1" dirty="0" smtClean="0">
                <a:solidFill>
                  <a:srgbClr val="002060"/>
                </a:solidFill>
              </a:rPr>
              <a:t>Pengamatan </a:t>
            </a:r>
            <a:r>
              <a:rPr lang="id-ID" sz="2000" b="1" i="1" dirty="0" smtClean="0">
                <a:solidFill>
                  <a:srgbClr val="002060"/>
                </a:solidFill>
              </a:rPr>
              <a:t>(observasi)</a:t>
            </a:r>
            <a:endParaRPr lang="en-US" sz="2000" b="1" i="1" dirty="0">
              <a:solidFill>
                <a:srgbClr val="002060"/>
              </a:solidFill>
            </a:endParaRPr>
          </a:p>
          <a:p>
            <a:pPr defTabSz="365125"/>
            <a:r>
              <a:rPr lang="en-US" sz="2000" dirty="0"/>
              <a:t>     </a:t>
            </a:r>
            <a:r>
              <a:rPr lang="id-ID" sz="2000" dirty="0"/>
              <a:t>	</a:t>
            </a:r>
            <a:r>
              <a:rPr lang="id-ID" sz="2000" dirty="0" smtClean="0"/>
              <a:t>Dengan mengamati atau mengobservasi objek penelitian atau 	peristiwa/kejadian baik berupa manusia, benda mati maupun alam</a:t>
            </a:r>
            <a:r>
              <a:rPr lang="id-ID" sz="2000" dirty="0" smtClean="0">
                <a:sym typeface="Wingdings" panose="05000000000000000000" pitchFamily="2" charset="2"/>
              </a:rPr>
              <a:t> 	(pengamatan perilaku).</a:t>
            </a:r>
          </a:p>
          <a:p>
            <a:pPr marL="342900" indent="-342900" defTabSz="365125">
              <a:buFont typeface="+mj-lt"/>
              <a:buAutoNum type="arabicPeriod" startAt="4"/>
            </a:pPr>
            <a:r>
              <a:rPr lang="id-ID" sz="2000" b="1" dirty="0" smtClean="0">
                <a:solidFill>
                  <a:srgbClr val="002060"/>
                </a:solidFill>
              </a:rPr>
              <a:t>Tes dan Skala Objektif</a:t>
            </a:r>
            <a:endParaRPr lang="en-US" sz="2000" b="1" i="1" dirty="0">
              <a:solidFill>
                <a:srgbClr val="002060"/>
              </a:solidFill>
            </a:endParaRPr>
          </a:p>
          <a:p>
            <a:pPr defTabSz="365125"/>
            <a:r>
              <a:rPr lang="en-US" sz="2000" dirty="0"/>
              <a:t>     </a:t>
            </a:r>
            <a:r>
              <a:rPr lang="id-ID" sz="2000" dirty="0"/>
              <a:t>	Dengan </a:t>
            </a:r>
            <a:r>
              <a:rPr lang="id-ID" sz="2000" dirty="0" smtClean="0"/>
              <a:t>memberikan tes terhadap objek yang di teliti baik dengan 	pertanyaan 	yang disediakan pilihan jawaban maupun tanpa pilihan 	jawaban (terbuka)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marL="342900" indent="-342900" defTabSz="365125">
              <a:buFont typeface="+mj-lt"/>
              <a:buAutoNum type="arabicPeriod" startAt="5"/>
            </a:pPr>
            <a:r>
              <a:rPr lang="id-ID" sz="2000" b="1" dirty="0" smtClean="0">
                <a:solidFill>
                  <a:srgbClr val="002060"/>
                </a:solidFill>
              </a:rPr>
              <a:t>Metoda Proyektif</a:t>
            </a:r>
            <a:endParaRPr lang="en-US" sz="2000" b="1" i="1" dirty="0">
              <a:solidFill>
                <a:srgbClr val="002060"/>
              </a:solidFill>
            </a:endParaRPr>
          </a:p>
          <a:p>
            <a:pPr defTabSz="365125"/>
            <a:r>
              <a:rPr lang="en-US" sz="2000" dirty="0"/>
              <a:t>     </a:t>
            </a:r>
            <a:r>
              <a:rPr lang="id-ID" sz="2000" dirty="0"/>
              <a:t>	Dengan </a:t>
            </a:r>
            <a:r>
              <a:rPr lang="id-ID" sz="2000" dirty="0" smtClean="0"/>
              <a:t>mengamati atau menganalisis suatu objek melalui ekpresi luar 	dari objek dalam bentuk karya (lukisan) atau tulisan</a:t>
            </a:r>
            <a:r>
              <a:rPr lang="en-US" sz="2000" dirty="0" smtClean="0"/>
              <a:t>.</a:t>
            </a:r>
            <a:endParaRPr lang="id-ID" sz="2000" dirty="0"/>
          </a:p>
          <a:p>
            <a:pPr defTabSz="365125"/>
            <a:endParaRPr lang="id-ID" sz="2000" dirty="0"/>
          </a:p>
          <a:p>
            <a:pPr defTabSz="365125"/>
            <a:endParaRPr lang="id-ID" sz="2000" dirty="0"/>
          </a:p>
          <a:p>
            <a:pPr defTabSz="365125"/>
            <a:endParaRPr lang="en-US" sz="20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CARA MENGUMPULKAN DATA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79512" y="1126435"/>
            <a:ext cx="8784976" cy="251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z="2000" b="1" dirty="0" smtClean="0">
                <a:solidFill>
                  <a:srgbClr val="002060"/>
                </a:solidFill>
              </a:rPr>
              <a:t>Skala Pengukuran adalah skala yang menunjukkan kualitas data</a:t>
            </a:r>
          </a:p>
          <a:p>
            <a:pPr marL="457200" lvl="0" indent="-457200">
              <a:buFont typeface="+mj-lt"/>
              <a:buAutoNum type="arabicPeriod"/>
            </a:pPr>
            <a:r>
              <a:rPr lang="id-ID" sz="2000" b="1" dirty="0" smtClean="0">
                <a:solidFill>
                  <a:srgbClr val="002060"/>
                </a:solidFill>
              </a:rPr>
              <a:t>Skala Nominal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Skala yang hanya mempunyai ciri untuk membedakan sakala ukur yang satu dengan skala ukur yang lain. 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Pada skala nominal data hanya bisa diklasifikasikan kedalam kategori-kategori.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Merupakan sakala yang paling primitif atau paling rendah atau jenis pengukuran yang paling terbatas.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SKALA PENGUKURAN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45949"/>
              </p:ext>
            </p:extLst>
          </p:nvPr>
        </p:nvGraphicFramePr>
        <p:xfrm>
          <a:off x="1115616" y="407707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Jenis Material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Pasir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 m</a:t>
                      </a:r>
                      <a:r>
                        <a:rPr lang="id-ID" baseline="30000" dirty="0" smtClean="0"/>
                        <a:t>3</a:t>
                      </a:r>
                      <a:endParaRPr lang="id-ID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Kerikil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 m</a:t>
                      </a:r>
                      <a:r>
                        <a:rPr lang="id-ID" baseline="30000" dirty="0" smtClean="0"/>
                        <a:t>3</a:t>
                      </a:r>
                      <a:endParaRPr lang="id-ID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Baja Tulangan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1,5 ton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Batu Bata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2000 bh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Kayu</a:t>
                      </a:r>
                      <a:r>
                        <a:rPr lang="id-ID" baseline="0" dirty="0" smtClean="0"/>
                        <a:t> bekisting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0,75 m</a:t>
                      </a:r>
                      <a:r>
                        <a:rPr lang="id-ID" baseline="30000" dirty="0" smtClean="0"/>
                        <a:t>3</a:t>
                      </a:r>
                      <a:endParaRPr lang="id-ID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370774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Tabel 1.1 Kebutuhan Material Pembanguan Rumah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630932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Sumber : Data </a:t>
            </a:r>
            <a:r>
              <a:rPr lang="en-US" dirty="0" err="1">
                <a:solidFill>
                  <a:srgbClr val="002060"/>
                </a:solidFill>
              </a:rPr>
              <a:t>Buatan</a:t>
            </a:r>
            <a:endParaRPr lang="id-ID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5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3" grpId="0"/>
      <p:bldP spid="6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79512" y="1126435"/>
            <a:ext cx="8784976" cy="100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id-ID" sz="2000" b="1" dirty="0" smtClean="0">
                <a:solidFill>
                  <a:srgbClr val="002060"/>
                </a:solidFill>
              </a:rPr>
              <a:t>Skala Ordinal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Skala yang selain mempunyai ciri untuk </a:t>
            </a:r>
            <a:r>
              <a:rPr lang="id-ID" sz="2000" dirty="0" smtClean="0">
                <a:solidFill>
                  <a:srgbClr val="002060"/>
                </a:solidFill>
              </a:rPr>
              <a:t>membedakan</a:t>
            </a:r>
            <a:r>
              <a:rPr lang="id-ID" sz="2000" dirty="0" smtClean="0"/>
              <a:t> juga mempunyai ciri untuk </a:t>
            </a:r>
            <a:r>
              <a:rPr lang="id-ID" sz="2000" dirty="0" smtClean="0">
                <a:solidFill>
                  <a:srgbClr val="002060"/>
                </a:solidFill>
              </a:rPr>
              <a:t>mengurutkan </a:t>
            </a:r>
            <a:r>
              <a:rPr lang="id-ID" sz="2000" dirty="0" smtClean="0"/>
              <a:t>pada rentangan tertentu.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SKALA PENGUKURAN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04539"/>
              </p:ext>
            </p:extLst>
          </p:nvPr>
        </p:nvGraphicFramePr>
        <p:xfrm>
          <a:off x="1206454" y="286222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Kategori</a:t>
                      </a:r>
                      <a:r>
                        <a:rPr lang="id-ID" baseline="0" dirty="0" smtClean="0"/>
                        <a:t> Nilai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Istimewa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 orang</a:t>
                      </a:r>
                      <a:endParaRPr lang="id-ID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18 orang</a:t>
                      </a:r>
                      <a:endParaRPr lang="id-ID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Rata-rata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 orang</a:t>
                      </a:r>
                      <a:endParaRPr lang="id-ID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Kurang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 orang</a:t>
                      </a:r>
                      <a:endParaRPr lang="id-ID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Kurang Sekai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 orang</a:t>
                      </a:r>
                      <a:endParaRPr lang="id-ID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24928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Tabel 1.2 Penilaian Dosen Terhadap Mahasiswa</a:t>
            </a:r>
            <a:endParaRPr lang="id-ID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3568" y="5849397"/>
            <a:ext cx="7056784" cy="0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43608" y="5849397"/>
            <a:ext cx="0" cy="216024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5776" y="5858689"/>
            <a:ext cx="0" cy="216024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39952" y="5849397"/>
            <a:ext cx="0" cy="216024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8144" y="5849397"/>
            <a:ext cx="0" cy="216024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24328" y="5849397"/>
            <a:ext cx="0" cy="216024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54893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Istimewa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2303748" y="547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Baik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3527884" y="544173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Rata-rata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544173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Kurang</a:t>
            </a: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6786246" y="540341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Kurang baik</a:t>
            </a:r>
            <a:endParaRPr lang="id-ID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607471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4,0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2320938" y="60840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3,0</a:t>
            </a:r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3887924" y="60840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2,0</a:t>
            </a:r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5616116" y="60840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1,0</a:t>
            </a:r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7272300" y="607471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0,0</a:t>
            </a:r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1051496" y="503407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Sumber : Data </a:t>
            </a:r>
            <a:r>
              <a:rPr lang="en-US" dirty="0" err="1">
                <a:solidFill>
                  <a:srgbClr val="002060"/>
                </a:solidFill>
              </a:rPr>
              <a:t>Buatan</a:t>
            </a:r>
            <a:endParaRPr lang="id-ID" dirty="0"/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4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3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79512" y="1126435"/>
            <a:ext cx="8784976" cy="165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id-ID" sz="2000" b="1" dirty="0" smtClean="0">
                <a:solidFill>
                  <a:srgbClr val="002060"/>
                </a:solidFill>
              </a:rPr>
              <a:t>Skala Interval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Skala yang selain mempunyai ciri untuk </a:t>
            </a:r>
            <a:r>
              <a:rPr lang="id-ID" sz="2000" dirty="0" smtClean="0">
                <a:solidFill>
                  <a:srgbClr val="002060"/>
                </a:solidFill>
              </a:rPr>
              <a:t>membedakan</a:t>
            </a:r>
            <a:r>
              <a:rPr lang="id-ID" sz="2000" dirty="0" smtClean="0"/>
              <a:t>, </a:t>
            </a:r>
            <a:r>
              <a:rPr lang="id-ID" sz="2000" dirty="0" smtClean="0">
                <a:solidFill>
                  <a:srgbClr val="002060"/>
                </a:solidFill>
              </a:rPr>
              <a:t>mengurutkan, </a:t>
            </a:r>
            <a:r>
              <a:rPr lang="id-ID" sz="2000" dirty="0" smtClean="0"/>
              <a:t>juga mempunyai </a:t>
            </a:r>
            <a:r>
              <a:rPr lang="id-ID" sz="2000" dirty="0" smtClean="0">
                <a:solidFill>
                  <a:srgbClr val="002060"/>
                </a:solidFill>
              </a:rPr>
              <a:t>jarak yang sama.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Skala interval tidak mempunyai </a:t>
            </a:r>
            <a:r>
              <a:rPr lang="id-ID" sz="2000" dirty="0" smtClean="0">
                <a:solidFill>
                  <a:srgbClr val="002060"/>
                </a:solidFill>
              </a:rPr>
              <a:t>nilai nol mutlak.</a:t>
            </a:r>
            <a:endParaRPr lang="id-ID" sz="20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SKALA PENGUKURAN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5" name="Content Placeholder 7"/>
          <p:cNvSpPr txBox="1">
            <a:spLocks/>
          </p:cNvSpPr>
          <p:nvPr/>
        </p:nvSpPr>
        <p:spPr bwMode="auto">
          <a:xfrm>
            <a:off x="243125" y="2652399"/>
            <a:ext cx="8784976" cy="37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z="2000" b="1" dirty="0" smtClean="0">
                <a:solidFill>
                  <a:srgbClr val="002060"/>
                </a:solidFill>
              </a:rPr>
              <a:t>Contoh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Nilai siswa mempunyai rentang 0 s/d 10.</a:t>
            </a:r>
          </a:p>
          <a:p>
            <a:pPr marL="1257300" lvl="2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Udin mendapat nilai 9 sedangkan Ucok mendapatkan nilai 3. Udin memiliki kemampuan yang lebih baik daripada Ucok</a:t>
            </a:r>
          </a:p>
          <a:p>
            <a:pPr marL="1257300" lvl="2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Udin mendapat nilai 0, tidak berarti Udin tidak memeiliki kemampuan sama sekali.</a:t>
            </a:r>
          </a:p>
          <a:p>
            <a:pPr lvl="1" defTabSz="450850"/>
            <a:r>
              <a:rPr lang="id-ID" sz="2000" b="1" dirty="0" smtClean="0"/>
              <a:t>	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Suhu Kota Pekanbaru bulan Agustus 34</a:t>
            </a:r>
            <a:r>
              <a:rPr lang="id-ID" sz="2000" baseline="30000" dirty="0" smtClean="0"/>
              <a:t>o</a:t>
            </a:r>
            <a:r>
              <a:rPr lang="id-ID" sz="2000" dirty="0" smtClean="0"/>
              <a:t>C, Suhu Kota Padang bulan Januari 28</a:t>
            </a:r>
            <a:r>
              <a:rPr lang="id-ID" sz="2000" baseline="30000" dirty="0" smtClean="0"/>
              <a:t>o</a:t>
            </a:r>
            <a:r>
              <a:rPr lang="id-ID" sz="2000" dirty="0" smtClean="0"/>
              <a:t>C, suhu Kota Pekanbaru bulan agustus lebih panas daripada suhu Kota Padang bulan Januari.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Suhu di Jepang pada bulan Januari 0</a:t>
            </a:r>
            <a:r>
              <a:rPr lang="id-ID" sz="2000" baseline="30000" dirty="0" smtClean="0"/>
              <a:t>o</a:t>
            </a:r>
            <a:r>
              <a:rPr lang="id-ID" sz="2000" dirty="0" smtClean="0"/>
              <a:t>C, tidak berarti pada bulan januari di jepang tidak bersuhu.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50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5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79512" y="1126435"/>
            <a:ext cx="8784976" cy="165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id-ID" sz="2000" b="1" dirty="0" smtClean="0">
                <a:solidFill>
                  <a:srgbClr val="002060"/>
                </a:solidFill>
              </a:rPr>
              <a:t>Skala Rasio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Skala yang mempunyai 4 ciri untuk </a:t>
            </a:r>
            <a:r>
              <a:rPr lang="id-ID" sz="2000" dirty="0" smtClean="0">
                <a:solidFill>
                  <a:srgbClr val="002060"/>
                </a:solidFill>
              </a:rPr>
              <a:t>membedakan</a:t>
            </a:r>
            <a:r>
              <a:rPr lang="id-ID" sz="2000" dirty="0" smtClean="0"/>
              <a:t>, </a:t>
            </a:r>
            <a:r>
              <a:rPr lang="id-ID" sz="2000" dirty="0" smtClean="0">
                <a:solidFill>
                  <a:srgbClr val="002060"/>
                </a:solidFill>
              </a:rPr>
              <a:t>mengurutkan, jarak yang sama</a:t>
            </a:r>
            <a:r>
              <a:rPr lang="id-ID" sz="2000" dirty="0"/>
              <a:t> </a:t>
            </a:r>
            <a:r>
              <a:rPr lang="id-ID" sz="2000" dirty="0" smtClean="0"/>
              <a:t>dan mempunyai </a:t>
            </a:r>
            <a:r>
              <a:rPr lang="id-ID" sz="2000" dirty="0" smtClean="0">
                <a:solidFill>
                  <a:srgbClr val="002060"/>
                </a:solidFill>
              </a:rPr>
              <a:t>nilai nol mutlak </a:t>
            </a:r>
            <a:r>
              <a:rPr lang="id-ID" sz="2000" dirty="0" smtClean="0"/>
              <a:t>sehingga dapat menghitung rasio atau perbandingan di antara nilai.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SKALA PENGUKURAN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5" name="Content Placeholder 7"/>
          <p:cNvSpPr txBox="1">
            <a:spLocks/>
          </p:cNvSpPr>
          <p:nvPr/>
        </p:nvSpPr>
        <p:spPr bwMode="auto">
          <a:xfrm>
            <a:off x="211358" y="2800198"/>
            <a:ext cx="87849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z="2000" b="1" dirty="0" smtClean="0">
                <a:solidFill>
                  <a:srgbClr val="002060"/>
                </a:solidFill>
              </a:rPr>
              <a:t>Contoh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Pak Udin memiliki uang </a:t>
            </a:r>
            <a:r>
              <a:rPr lang="id-ID" sz="2000" dirty="0" smtClean="0">
                <a:solidFill>
                  <a:srgbClr val="002060"/>
                </a:solidFill>
              </a:rPr>
              <a:t>Rp. 5.000.000,00 </a:t>
            </a:r>
            <a:r>
              <a:rPr lang="id-ID" sz="2000" dirty="0" smtClean="0"/>
              <a:t>dan Pak Ucok memiliki uang </a:t>
            </a:r>
            <a:r>
              <a:rPr lang="id-ID" sz="2000" dirty="0" smtClean="0">
                <a:solidFill>
                  <a:srgbClr val="002060"/>
                </a:solidFill>
              </a:rPr>
              <a:t>Rp. 500.000,00</a:t>
            </a:r>
            <a:r>
              <a:rPr lang="id-ID" sz="2000" dirty="0" smtClean="0"/>
              <a:t>, artinya Pak Udin memiliki uang sepuluh kali lebih banyak daripada Pak Ucok.</a:t>
            </a:r>
          </a:p>
          <a:p>
            <a:pPr lvl="1" defTabSz="450850"/>
            <a:r>
              <a:rPr lang="id-ID" sz="2000" b="1" dirty="0" smtClean="0"/>
              <a:t>	</a:t>
            </a:r>
          </a:p>
          <a:p>
            <a:pPr marL="800100" lvl="1" indent="-342900" defTabSz="450850">
              <a:buFont typeface="Wingdings" panose="05000000000000000000" pitchFamily="2" charset="2"/>
              <a:buChar char="§"/>
            </a:pPr>
            <a:r>
              <a:rPr lang="id-ID" sz="2000" dirty="0" smtClean="0"/>
              <a:t>Pak Udin memiliki uang </a:t>
            </a:r>
            <a:r>
              <a:rPr lang="id-ID" sz="2000" dirty="0" smtClean="0">
                <a:solidFill>
                  <a:srgbClr val="002060"/>
                </a:solidFill>
              </a:rPr>
              <a:t>Rp. 0</a:t>
            </a:r>
            <a:r>
              <a:rPr lang="id-ID" sz="2000" dirty="0" smtClean="0"/>
              <a:t>, artinya Pak Udin tidak memiliki uang sama sekali.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21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5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424936" cy="1870517"/>
          </a:xfrm>
        </p:spPr>
        <p:txBody>
          <a:bodyPr>
            <a:noAutofit/>
          </a:bodyPr>
          <a:lstStyle/>
          <a:p>
            <a:r>
              <a:rPr lang="en-US" sz="2400" b="1" u="sng" dirty="0" err="1" smtClean="0">
                <a:solidFill>
                  <a:srgbClr val="002060"/>
                </a:solidFill>
              </a:rPr>
              <a:t>Pengolahan</a:t>
            </a:r>
            <a:r>
              <a:rPr lang="en-US" sz="2400" b="1" u="sng" dirty="0" smtClean="0">
                <a:solidFill>
                  <a:srgbClr val="002060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suatu</a:t>
            </a:r>
            <a:r>
              <a:rPr lang="en-US" sz="2400" dirty="0" smtClean="0">
                <a:solidFill>
                  <a:schemeClr val="tx1"/>
                </a:solidFill>
              </a:rPr>
              <a:t> proses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memperoleh</a:t>
            </a:r>
            <a:r>
              <a:rPr lang="en-US" sz="2400" dirty="0" smtClean="0">
                <a:solidFill>
                  <a:schemeClr val="tx1"/>
                </a:solidFill>
              </a:rPr>
              <a:t> data/</a:t>
            </a:r>
            <a:r>
              <a:rPr lang="en-US" sz="2400" dirty="0" err="1" smtClean="0">
                <a:solidFill>
                  <a:schemeClr val="tx1"/>
                </a:solidFill>
              </a:rPr>
              <a:t>angka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ringkasan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kelompok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mentah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Tujuannya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mendapatkan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statistik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melihat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menjawab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persoalan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kelompok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persatu</a:t>
            </a:r>
            <a:r>
              <a:rPr lang="id-ID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PENGOLAHAN DATA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26435"/>
            <a:ext cx="8568952" cy="5110877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Pengolahan</a:t>
            </a:r>
            <a:r>
              <a:rPr lang="en-US" sz="2400" b="1" dirty="0" smtClean="0">
                <a:solidFill>
                  <a:srgbClr val="002060"/>
                </a:solidFill>
              </a:rPr>
              <a:t> data </a:t>
            </a:r>
            <a:r>
              <a:rPr lang="en-US" sz="2400" b="1" dirty="0" err="1" smtClean="0">
                <a:solidFill>
                  <a:srgbClr val="002060"/>
                </a:solidFill>
              </a:rPr>
              <a:t>secara</a:t>
            </a:r>
            <a:r>
              <a:rPr lang="en-US" sz="2400" b="1" dirty="0" smtClean="0">
                <a:solidFill>
                  <a:srgbClr val="002060"/>
                </a:solidFill>
              </a:rPr>
              <a:t> manual</a:t>
            </a: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Umumnya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jumlah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observasi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terlalu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banyak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</a:rPr>
              <a:t>penghitungan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TPS </a:t>
            </a:r>
            <a:r>
              <a:rPr lang="en-US" sz="2400" dirty="0" err="1" smtClean="0">
                <a:solidFill>
                  <a:schemeClr val="tx1"/>
                </a:solidFill>
              </a:rPr>
              <a:t>ketika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pemilu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Pengolahan</a:t>
            </a:r>
            <a:r>
              <a:rPr lang="en-US" sz="2400" b="1" dirty="0" smtClean="0">
                <a:solidFill>
                  <a:srgbClr val="002060"/>
                </a:solidFill>
              </a:rPr>
              <a:t> data </a:t>
            </a:r>
            <a:r>
              <a:rPr lang="en-US" sz="2400" b="1" dirty="0" err="1" smtClean="0">
                <a:solidFill>
                  <a:srgbClr val="002060"/>
                </a:solidFill>
              </a:rPr>
              <a:t>secara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elektronik</a:t>
            </a:r>
            <a:r>
              <a:rPr lang="id-ID" sz="2400" b="1" dirty="0">
                <a:solidFill>
                  <a:srgbClr val="002060"/>
                </a:solidFill>
              </a:rPr>
              <a:t> </a:t>
            </a:r>
            <a:r>
              <a:rPr lang="id-ID" sz="2400" b="1" dirty="0" smtClean="0">
                <a:solidFill>
                  <a:srgbClr val="002060"/>
                </a:solidFill>
              </a:rPr>
              <a:t>(koputerisasi)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Umumnya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jumlah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observasi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jumlahnya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banyak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Jika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pengolahan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manual </a:t>
            </a:r>
            <a:r>
              <a:rPr lang="en-US" sz="2400" dirty="0" err="1" smtClean="0">
                <a:solidFill>
                  <a:schemeClr val="tx1"/>
                </a:solidFill>
              </a:rPr>
              <a:t>kemungkinan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terjadinya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kesalahan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sangat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besar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pengolahan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elektronik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meminimalkan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kesalahan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Metoda pengolahan data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323528" y="1268761"/>
            <a:ext cx="8496944" cy="47383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Penyusunan</a:t>
            </a:r>
            <a:r>
              <a:rPr lang="en-US" sz="2400" b="1" dirty="0" smtClean="0">
                <a:solidFill>
                  <a:srgbClr val="002060"/>
                </a:solidFill>
              </a:rPr>
              <a:t> data</a:t>
            </a:r>
          </a:p>
          <a:p>
            <a:pPr marL="536575" lvl="1" indent="-173038"/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mengecek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tersedia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Klasifikasi</a:t>
            </a:r>
            <a:r>
              <a:rPr lang="en-US" sz="2400" b="1" dirty="0" smtClean="0">
                <a:solidFill>
                  <a:srgbClr val="002060"/>
                </a:solidFill>
              </a:rPr>
              <a:t> data</a:t>
            </a:r>
          </a:p>
          <a:p>
            <a:pPr marL="536575" lvl="1" indent="-173038"/>
            <a:r>
              <a:rPr lang="en-US" sz="2400" dirty="0" err="1" smtClean="0"/>
              <a:t>Mengelompokkan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klasifikasi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Pengolahan</a:t>
            </a:r>
            <a:r>
              <a:rPr lang="en-US" sz="2400" b="1" dirty="0" smtClean="0">
                <a:solidFill>
                  <a:srgbClr val="002060"/>
                </a:solidFill>
              </a:rPr>
              <a:t> data</a:t>
            </a:r>
          </a:p>
          <a:p>
            <a:pPr marL="536575" lvl="1" indent="-182563"/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menguji</a:t>
            </a:r>
            <a:r>
              <a:rPr lang="en-US" sz="2400" dirty="0" smtClean="0"/>
              <a:t> </a:t>
            </a:r>
            <a:r>
              <a:rPr lang="en-US" sz="2400" dirty="0" err="1" smtClean="0"/>
              <a:t>hipotesis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dirumuskan</a:t>
            </a:r>
            <a:endParaRPr lang="en-US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Langkah-langkah pengolahan data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STATISTIK Vs statistika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179512" y="1126435"/>
            <a:ext cx="8784976" cy="558869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b="1" u="sng" dirty="0" err="1" smtClean="0">
                <a:solidFill>
                  <a:srgbClr val="002060"/>
                </a:solidFill>
              </a:rPr>
              <a:t>Statistik</a:t>
            </a:r>
            <a:endParaRPr lang="en-US" sz="3200" b="1" u="sng" dirty="0" smtClean="0">
              <a:solidFill>
                <a:srgbClr val="002060"/>
              </a:solidFill>
            </a:endParaRPr>
          </a:p>
          <a:p>
            <a:pPr lvl="1" algn="just"/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data,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non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disusun</a:t>
            </a:r>
            <a:r>
              <a:rPr lang="en-US" sz="2400" dirty="0"/>
              <a:t>/</a:t>
            </a:r>
            <a:r>
              <a:rPr lang="en-US" sz="2400" dirty="0" err="1"/>
              <a:t>disajikan</a:t>
            </a:r>
            <a:r>
              <a:rPr lang="en-US" sz="2400" dirty="0"/>
              <a:t>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rupa</a:t>
            </a:r>
            <a:r>
              <a:rPr lang="en-US" sz="2400" dirty="0"/>
              <a:t> (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)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1" algn="just"/>
            <a:r>
              <a:rPr lang="en-US" sz="2400" dirty="0" err="1"/>
              <a:t>Contohnya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 smtClean="0"/>
              <a:t>denga</a:t>
            </a:r>
            <a:r>
              <a:rPr lang="id-ID" sz="2400" dirty="0" smtClean="0"/>
              <a:t>r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02060"/>
                </a:solidFill>
              </a:rPr>
              <a:t>P</a:t>
            </a:r>
            <a:r>
              <a:rPr lang="en-US" sz="2000" dirty="0" err="1" smtClean="0">
                <a:solidFill>
                  <a:srgbClr val="002060"/>
                </a:solidFill>
              </a:rPr>
              <a:t>enghasilan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orang Indonesia rata-rata </a:t>
            </a:r>
            <a:r>
              <a:rPr lang="en-US" sz="2000" dirty="0" err="1">
                <a:solidFill>
                  <a:srgbClr val="002060"/>
                </a:solidFill>
              </a:rPr>
              <a:t>Rp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10</a:t>
            </a:r>
            <a:r>
              <a:rPr lang="id-ID" sz="2000" dirty="0" smtClean="0">
                <a:solidFill>
                  <a:srgbClr val="002060"/>
                </a:solidFill>
              </a:rPr>
              <a:t>0</a:t>
            </a:r>
            <a:r>
              <a:rPr lang="en-US" sz="2000" dirty="0" smtClean="0">
                <a:solidFill>
                  <a:srgbClr val="002060"/>
                </a:solidFill>
              </a:rPr>
              <a:t>0.000,00 </a:t>
            </a:r>
            <a:r>
              <a:rPr lang="en-US" sz="2000" dirty="0" err="1">
                <a:solidFill>
                  <a:srgbClr val="002060"/>
                </a:solidFill>
              </a:rPr>
              <a:t>setiap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bulan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endParaRPr lang="id-ID" sz="2000" dirty="0" smtClean="0">
              <a:solidFill>
                <a:srgbClr val="002060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02060"/>
                </a:solidFill>
              </a:rPr>
              <a:t>T</a:t>
            </a:r>
            <a:r>
              <a:rPr lang="en-US" sz="2000" dirty="0" err="1" smtClean="0">
                <a:solidFill>
                  <a:srgbClr val="002060"/>
                </a:solidFill>
              </a:rPr>
              <a:t>ingkat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inflasi</a:t>
            </a:r>
            <a:r>
              <a:rPr lang="en-US" sz="2000" dirty="0">
                <a:solidFill>
                  <a:srgbClr val="002060"/>
                </a:solidFill>
              </a:rPr>
              <a:t> rata-rata 9% </a:t>
            </a:r>
            <a:r>
              <a:rPr lang="en-US" sz="2000" dirty="0" err="1">
                <a:solidFill>
                  <a:srgbClr val="002060"/>
                </a:solidFill>
              </a:rPr>
              <a:t>setahun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endParaRPr lang="id-ID" sz="2000" dirty="0" smtClean="0">
              <a:solidFill>
                <a:srgbClr val="002060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02060"/>
                </a:solidFill>
              </a:rPr>
              <a:t>B</a:t>
            </a:r>
            <a:r>
              <a:rPr lang="en-US" sz="2000" dirty="0" err="1" smtClean="0">
                <a:solidFill>
                  <a:srgbClr val="002060"/>
                </a:solidFill>
              </a:rPr>
              <a:t>unga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deposito</a:t>
            </a:r>
            <a:r>
              <a:rPr lang="en-US" sz="2000" dirty="0">
                <a:solidFill>
                  <a:srgbClr val="002060"/>
                </a:solidFill>
              </a:rPr>
              <a:t> rata-rata 12% </a:t>
            </a:r>
            <a:r>
              <a:rPr lang="en-US" sz="2000" dirty="0" err="1">
                <a:solidFill>
                  <a:srgbClr val="002060"/>
                </a:solidFill>
              </a:rPr>
              <a:t>setahun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endParaRPr lang="id-ID" sz="2000" dirty="0" smtClean="0">
              <a:solidFill>
                <a:srgbClr val="002060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02060"/>
                </a:solidFill>
              </a:rPr>
              <a:t>P</a:t>
            </a:r>
            <a:r>
              <a:rPr lang="en-US" sz="2000" dirty="0" err="1" smtClean="0">
                <a:solidFill>
                  <a:srgbClr val="002060"/>
                </a:solidFill>
              </a:rPr>
              <a:t>enduduk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Indonesia yang </a:t>
            </a:r>
            <a:r>
              <a:rPr lang="en-US" sz="2000" dirty="0" err="1">
                <a:solidFill>
                  <a:srgbClr val="002060"/>
                </a:solidFill>
              </a:rPr>
              <a:t>bermukim</a:t>
            </a:r>
            <a:r>
              <a:rPr lang="en-US" sz="2000" dirty="0">
                <a:solidFill>
                  <a:srgbClr val="002060"/>
                </a:solidFill>
              </a:rPr>
              <a:t> di </a:t>
            </a:r>
            <a:r>
              <a:rPr lang="en-US" sz="2000" dirty="0" err="1">
                <a:solidFill>
                  <a:srgbClr val="002060"/>
                </a:solidFill>
              </a:rPr>
              <a:t>pedesaan</a:t>
            </a:r>
            <a:r>
              <a:rPr lang="en-US" sz="2000" dirty="0">
                <a:solidFill>
                  <a:srgbClr val="002060"/>
                </a:solidFill>
              </a:rPr>
              <a:t> rata-rata 70%, </a:t>
            </a:r>
            <a:endParaRPr lang="id-ID" sz="2000" dirty="0" smtClean="0">
              <a:solidFill>
                <a:srgbClr val="002060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02060"/>
                </a:solidFill>
              </a:rPr>
              <a:t>P</a:t>
            </a:r>
            <a:r>
              <a:rPr lang="en-US" sz="2000" dirty="0" err="1" smtClean="0">
                <a:solidFill>
                  <a:srgbClr val="002060"/>
                </a:solidFill>
              </a:rPr>
              <a:t>enganut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agama </a:t>
            </a:r>
            <a:r>
              <a:rPr lang="en-US" sz="2000" dirty="0" err="1">
                <a:solidFill>
                  <a:srgbClr val="002060"/>
                </a:solidFill>
              </a:rPr>
              <a:t>islam</a:t>
            </a:r>
            <a:r>
              <a:rPr lang="en-US" sz="2000" dirty="0">
                <a:solidFill>
                  <a:srgbClr val="002060"/>
                </a:solidFill>
              </a:rPr>
              <a:t> di </a:t>
            </a:r>
            <a:r>
              <a:rPr lang="en-US" sz="2000" dirty="0" err="1">
                <a:solidFill>
                  <a:srgbClr val="002060"/>
                </a:solidFill>
              </a:rPr>
              <a:t>setiap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propinsi</a:t>
            </a:r>
            <a:r>
              <a:rPr lang="en-US" sz="2000" dirty="0">
                <a:solidFill>
                  <a:srgbClr val="002060"/>
                </a:solidFill>
              </a:rPr>
              <a:t> rata-rata 90%, </a:t>
            </a:r>
            <a:r>
              <a:rPr lang="en-US" sz="2000" dirty="0" err="1">
                <a:solidFill>
                  <a:srgbClr val="002060"/>
                </a:solidFill>
              </a:rPr>
              <a:t>dan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seterusnya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id-ID" sz="2000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u="sng" dirty="0" err="1">
                <a:solidFill>
                  <a:srgbClr val="002060"/>
                </a:solidFill>
              </a:rPr>
              <a:t>Statistik</a:t>
            </a:r>
            <a:r>
              <a:rPr lang="id-ID" sz="3200" b="1" u="sng" dirty="0">
                <a:solidFill>
                  <a:srgbClr val="002060"/>
                </a:solidFill>
              </a:rPr>
              <a:t>a</a:t>
            </a:r>
            <a:endParaRPr lang="en-US" sz="3200" b="1" u="sng" dirty="0">
              <a:solidFill>
                <a:srgbClr val="002060"/>
              </a:solidFill>
            </a:endParaRPr>
          </a:p>
          <a:p>
            <a:pPr lvl="1" algn="just"/>
            <a:r>
              <a:rPr lang="en-US" sz="2400" dirty="0" err="1"/>
              <a:t>Statistika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id-ID" sz="2400" dirty="0"/>
              <a:t>/ilmu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cara-cara</a:t>
            </a:r>
            <a:r>
              <a:rPr lang="en-US" sz="2400" dirty="0"/>
              <a:t> </a:t>
            </a:r>
            <a:r>
              <a:rPr lang="en-US" sz="2400" dirty="0" err="1"/>
              <a:t>pengumpulan</a:t>
            </a:r>
            <a:r>
              <a:rPr lang="en-US" sz="2400" dirty="0"/>
              <a:t>, </a:t>
            </a:r>
            <a:r>
              <a:rPr lang="en-US" sz="2400" dirty="0" err="1"/>
              <a:t>penyajian</a:t>
            </a:r>
            <a:r>
              <a:rPr lang="en-US" sz="2400" dirty="0"/>
              <a:t>,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data,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smtClean="0"/>
              <a:t>data</a:t>
            </a:r>
            <a:r>
              <a:rPr lang="id-ID" sz="2400" dirty="0" smtClean="0"/>
              <a:t>.</a:t>
            </a:r>
            <a:endParaRPr lang="fr-CA" sz="2400" dirty="0"/>
          </a:p>
          <a:p>
            <a:pPr lvl="1">
              <a:buNone/>
            </a:pPr>
            <a:r>
              <a:rPr lang="en-US" sz="2000" dirty="0" smtClean="0"/>
              <a:t>	</a:t>
            </a:r>
            <a:endParaRPr lang="fr-CA" sz="20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26436"/>
            <a:ext cx="8568952" cy="49997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002060"/>
                </a:solidFill>
              </a:rPr>
              <a:t>Diagram/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Grafik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 marL="900113" lvl="1" indent="-536575">
              <a:buFont typeface="Wingdings" panose="05000000000000000000" pitchFamily="2" charset="2"/>
              <a:buChar char="§"/>
            </a:pPr>
            <a:r>
              <a:rPr lang="en-US" sz="2400" dirty="0" smtClean="0"/>
              <a:t>Grafik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i="1" dirty="0" smtClean="0"/>
              <a:t>(line chart) </a:t>
            </a:r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Grafik </a:t>
            </a:r>
            <a:r>
              <a:rPr lang="en-US" sz="2400" dirty="0" err="1" smtClean="0">
                <a:sym typeface="Wingdings" pitchFamily="2" charset="2"/>
              </a:rPr>
              <a:t>garis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tunggal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garis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ganda</a:t>
            </a:r>
            <a:endParaRPr lang="en-US" sz="2400" i="1" dirty="0" smtClean="0"/>
          </a:p>
          <a:p>
            <a:pPr marL="900113" lvl="1" indent="-536575">
              <a:buFont typeface="Wingdings" panose="05000000000000000000" pitchFamily="2" charset="2"/>
              <a:buChar char="§"/>
            </a:pPr>
            <a:r>
              <a:rPr lang="en-US" sz="2400" dirty="0" smtClean="0"/>
              <a:t>Grafik </a:t>
            </a:r>
            <a:r>
              <a:rPr lang="en-US" sz="2400" dirty="0" err="1" smtClean="0"/>
              <a:t>batang</a:t>
            </a:r>
            <a:r>
              <a:rPr lang="en-US" sz="2400" dirty="0" smtClean="0"/>
              <a:t>/</a:t>
            </a:r>
            <a:r>
              <a:rPr lang="en-US" sz="2400" dirty="0" err="1" smtClean="0"/>
              <a:t>balok</a:t>
            </a:r>
            <a:r>
              <a:rPr lang="en-US" sz="2400" dirty="0" smtClean="0"/>
              <a:t> </a:t>
            </a:r>
            <a:r>
              <a:rPr lang="en-US" sz="2400" i="1" dirty="0" smtClean="0"/>
              <a:t>(bar chart) </a:t>
            </a:r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Grafik </a:t>
            </a:r>
            <a:r>
              <a:rPr lang="en-US" sz="2400" dirty="0" err="1" smtClean="0">
                <a:sym typeface="Wingdings" pitchFamily="2" charset="2"/>
              </a:rPr>
              <a:t>batang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tunggal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batang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ganda</a:t>
            </a:r>
            <a:endParaRPr lang="en-US" sz="2400" i="1" dirty="0" smtClean="0"/>
          </a:p>
          <a:p>
            <a:pPr marL="900113" lvl="1" indent="-536575">
              <a:buFont typeface="Wingdings" panose="05000000000000000000" pitchFamily="2" charset="2"/>
              <a:buChar char="§"/>
            </a:pPr>
            <a:r>
              <a:rPr lang="en-US" sz="2400" dirty="0" smtClean="0"/>
              <a:t>Grafik </a:t>
            </a:r>
            <a:r>
              <a:rPr lang="en-US" sz="2400" dirty="0" err="1" smtClean="0"/>
              <a:t>lingkaran</a:t>
            </a:r>
            <a:r>
              <a:rPr lang="en-US" sz="2400" dirty="0" smtClean="0"/>
              <a:t> </a:t>
            </a:r>
            <a:r>
              <a:rPr lang="en-US" sz="2400" i="1" dirty="0" smtClean="0"/>
              <a:t>(pie chart)</a:t>
            </a:r>
          </a:p>
          <a:p>
            <a:pPr marL="900113" lvl="1" indent="-536575">
              <a:buFont typeface="Wingdings" panose="05000000000000000000" pitchFamily="2" charset="2"/>
              <a:buChar char="§"/>
            </a:pPr>
            <a:r>
              <a:rPr lang="en-US" sz="2400" dirty="0" smtClean="0"/>
              <a:t>Grafik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i="1" dirty="0" smtClean="0"/>
              <a:t>(pictogram)</a:t>
            </a:r>
          </a:p>
          <a:p>
            <a:pPr marL="900113" lvl="1" indent="-536575">
              <a:buFont typeface="Wingdings" panose="05000000000000000000" pitchFamily="2" charset="2"/>
              <a:buChar char="§"/>
            </a:pPr>
            <a:r>
              <a:rPr lang="en-US" sz="2400" dirty="0" smtClean="0"/>
              <a:t>Grafik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peta</a:t>
            </a:r>
            <a:r>
              <a:rPr lang="en-US" sz="2400" dirty="0" smtClean="0"/>
              <a:t> </a:t>
            </a:r>
            <a:r>
              <a:rPr lang="en-US" sz="2400" i="1" dirty="0" smtClean="0"/>
              <a:t>(cartogram)</a:t>
            </a:r>
            <a:endParaRPr lang="id-ID" sz="2400" i="1" dirty="0" smtClean="0"/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Tabel</a:t>
            </a:r>
          </a:p>
          <a:p>
            <a:pPr marL="900113" lvl="1" indent="-546100">
              <a:buFont typeface="Wingdings" panose="05000000000000000000" pitchFamily="2" charset="2"/>
              <a:buChar char="§"/>
            </a:pPr>
            <a:r>
              <a:rPr lang="en-US" sz="2400" dirty="0" smtClean="0"/>
              <a:t>Tabel 1 </a:t>
            </a:r>
            <a:r>
              <a:rPr lang="en-US" sz="2400" dirty="0" err="1" smtClean="0"/>
              <a:t>arah</a:t>
            </a:r>
            <a:endParaRPr lang="en-US" sz="2400" dirty="0" smtClean="0"/>
          </a:p>
          <a:p>
            <a:pPr marL="900113" lvl="1" indent="-546100">
              <a:buFont typeface="Wingdings" panose="05000000000000000000" pitchFamily="2" charset="2"/>
              <a:buChar char="§"/>
            </a:pPr>
            <a:r>
              <a:rPr lang="en-US" sz="2400" dirty="0" smtClean="0"/>
              <a:t>Tabel 2 </a:t>
            </a:r>
            <a:r>
              <a:rPr lang="en-US" sz="2400" dirty="0" err="1" smtClean="0"/>
              <a:t>arah</a:t>
            </a:r>
            <a:endParaRPr lang="en-US" sz="2400" dirty="0" smtClean="0"/>
          </a:p>
          <a:p>
            <a:pPr marL="900113" lvl="1" indent="-546100" defTabSz="900113">
              <a:buFont typeface="Wingdings" panose="05000000000000000000" pitchFamily="2" charset="2"/>
              <a:buChar char="§"/>
            </a:pPr>
            <a:r>
              <a:rPr lang="en-US" sz="2400" dirty="0" smtClean="0"/>
              <a:t>Tabel 3 </a:t>
            </a:r>
            <a:r>
              <a:rPr lang="en-US" sz="2400" dirty="0" err="1" smtClean="0"/>
              <a:t>arah</a:t>
            </a:r>
            <a:endParaRPr lang="en-US" sz="2400" dirty="0" smtClean="0"/>
          </a:p>
          <a:p>
            <a:pPr lvl="1"/>
            <a:endParaRPr lang="id-ID" sz="2400" i="1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PENYAJIAN DATA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892480" cy="47383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Grafik </a:t>
            </a:r>
            <a:r>
              <a:rPr lang="en-US" sz="2400" b="1" dirty="0" err="1" smtClean="0">
                <a:solidFill>
                  <a:srgbClr val="002060"/>
                </a:solidFill>
              </a:rPr>
              <a:t>garis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tunggal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(single line chart) </a:t>
            </a:r>
            <a:endParaRPr lang="id-ID" sz="2400" b="1" i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Grafik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/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data </a:t>
            </a:r>
            <a:r>
              <a:rPr lang="en-US" sz="2400" dirty="0" err="1" smtClean="0"/>
              <a:t>berkala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endParaRPr lang="en-US" sz="2400" dirty="0" smtClean="0">
              <a:solidFill>
                <a:schemeClr val="hlink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Contoh</a:t>
            </a:r>
            <a:r>
              <a:rPr lang="en-US" dirty="0" smtClean="0">
                <a:solidFill>
                  <a:srgbClr val="002060"/>
                </a:solidFill>
              </a:rPr>
              <a:t> : </a:t>
            </a:r>
            <a:endParaRPr lang="id-ID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Tabel </a:t>
            </a:r>
            <a:r>
              <a:rPr lang="id-ID" dirty="0" smtClean="0">
                <a:solidFill>
                  <a:srgbClr val="002060"/>
                </a:solidFill>
              </a:rPr>
              <a:t>1.3 </a:t>
            </a:r>
            <a:r>
              <a:rPr lang="en-US" dirty="0" err="1" smtClean="0">
                <a:solidFill>
                  <a:srgbClr val="002060"/>
                </a:solidFill>
              </a:rPr>
              <a:t>Permintaan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Komputer</a:t>
            </a:r>
            <a:r>
              <a:rPr lang="en-US" dirty="0" smtClean="0">
                <a:solidFill>
                  <a:srgbClr val="002060"/>
                </a:solidFill>
              </a:rPr>
              <a:t> di Kota </a:t>
            </a:r>
            <a:r>
              <a:rPr lang="en-US" dirty="0" err="1" smtClean="0">
                <a:solidFill>
                  <a:srgbClr val="002060"/>
                </a:solidFill>
              </a:rPr>
              <a:t>Pekanbaru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hlink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Sumber : Data </a:t>
            </a:r>
            <a:r>
              <a:rPr lang="en-US" dirty="0" err="1" smtClean="0">
                <a:solidFill>
                  <a:srgbClr val="002060"/>
                </a:solidFill>
              </a:rPr>
              <a:t>Buatan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967411"/>
              </p:ext>
            </p:extLst>
          </p:nvPr>
        </p:nvGraphicFramePr>
        <p:xfrm>
          <a:off x="395536" y="3284984"/>
          <a:ext cx="557108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8"/>
                <a:gridCol w="702729"/>
                <a:gridCol w="795869"/>
                <a:gridCol w="795869"/>
                <a:gridCol w="795869"/>
                <a:gridCol w="795869"/>
                <a:gridCol w="7958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 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GARIS TUNGGAL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GARIS TUNGGAL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01040"/>
              </p:ext>
            </p:extLst>
          </p:nvPr>
        </p:nvGraphicFramePr>
        <p:xfrm>
          <a:off x="1199237" y="1126435"/>
          <a:ext cx="6325091" cy="525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Worksheet" r:id="rId4" imgW="4597950" imgH="3819308" progId="Excel.Sheet.12">
                  <p:embed/>
                </p:oleObj>
              </mc:Choice>
              <mc:Fallback>
                <p:oleObj name="Worksheet" r:id="rId4" imgW="4597950" imgH="3819308" progId="Excel.Sheet.12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237" y="1126435"/>
                        <a:ext cx="6325091" cy="5254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1" y="1126435"/>
            <a:ext cx="8640959" cy="48806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Grafik </a:t>
            </a:r>
            <a:r>
              <a:rPr lang="en-US" sz="2400" b="1" dirty="0" err="1" smtClean="0">
                <a:solidFill>
                  <a:srgbClr val="002060"/>
                </a:solidFill>
              </a:rPr>
              <a:t>garis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id-ID" sz="2400" b="1" dirty="0">
                <a:solidFill>
                  <a:srgbClr val="002060"/>
                </a:solidFill>
              </a:rPr>
              <a:t>G</a:t>
            </a:r>
            <a:r>
              <a:rPr lang="en-US" sz="2400" b="1" dirty="0" err="1" smtClean="0">
                <a:solidFill>
                  <a:srgbClr val="002060"/>
                </a:solidFill>
              </a:rPr>
              <a:t>anda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(multiple line chart)</a:t>
            </a:r>
            <a:endParaRPr lang="id-ID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Grafik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endParaRPr lang="en-US" sz="2400" dirty="0" smtClean="0">
              <a:solidFill>
                <a:schemeClr val="hlink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Contoh</a:t>
            </a:r>
            <a:r>
              <a:rPr lang="en-US" sz="1800" dirty="0" smtClean="0">
                <a:solidFill>
                  <a:srgbClr val="002060"/>
                </a:solidFill>
              </a:rPr>
              <a:t> : </a:t>
            </a:r>
            <a:endParaRPr lang="id-ID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Tabel </a:t>
            </a:r>
            <a:r>
              <a:rPr lang="id-ID" sz="1800" dirty="0" smtClean="0">
                <a:solidFill>
                  <a:srgbClr val="002060"/>
                </a:solidFill>
              </a:rPr>
              <a:t>1.4 </a:t>
            </a:r>
            <a:r>
              <a:rPr lang="en-US" sz="1800" dirty="0" err="1" smtClean="0">
                <a:solidFill>
                  <a:srgbClr val="002060"/>
                </a:solidFill>
              </a:rPr>
              <a:t>Penjualan</a:t>
            </a:r>
            <a:r>
              <a:rPr lang="en-US" sz="1800" dirty="0" smtClean="0">
                <a:solidFill>
                  <a:srgbClr val="002060"/>
                </a:solidFill>
              </a:rPr>
              <a:t> Modem, </a:t>
            </a:r>
            <a:r>
              <a:rPr lang="en-US" sz="1800" dirty="0" err="1" smtClean="0">
                <a:solidFill>
                  <a:srgbClr val="002060"/>
                </a:solidFill>
              </a:rPr>
              <a:t>Hardisk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dan</a:t>
            </a:r>
            <a:r>
              <a:rPr lang="en-US" sz="1800" dirty="0" smtClean="0">
                <a:solidFill>
                  <a:srgbClr val="002060"/>
                </a:solidFill>
              </a:rPr>
              <a:t> Printer</a:t>
            </a:r>
          </a:p>
          <a:p>
            <a:pPr>
              <a:buNone/>
            </a:pPr>
            <a:endParaRPr lang="en-US" sz="2400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id-ID" sz="2400" dirty="0" smtClean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hlink"/>
                </a:solidFill>
              </a:rPr>
              <a:t>   </a:t>
            </a:r>
            <a:r>
              <a:rPr lang="en-US" sz="1800" dirty="0" smtClean="0">
                <a:solidFill>
                  <a:srgbClr val="002060"/>
                </a:solidFill>
              </a:rPr>
              <a:t>Sumber : Data </a:t>
            </a:r>
            <a:r>
              <a:rPr lang="en-US" sz="1800" dirty="0" err="1" smtClean="0">
                <a:solidFill>
                  <a:srgbClr val="002060"/>
                </a:solidFill>
              </a:rPr>
              <a:t>Buatan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06820"/>
              </p:ext>
            </p:extLst>
          </p:nvPr>
        </p:nvGraphicFramePr>
        <p:xfrm>
          <a:off x="323528" y="3068960"/>
          <a:ext cx="56332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86"/>
                <a:gridCol w="695708"/>
                <a:gridCol w="728758"/>
                <a:gridCol w="804751"/>
                <a:gridCol w="804751"/>
                <a:gridCol w="804751"/>
                <a:gridCol w="8047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GARIS GANDA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GARIS GANDA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88556"/>
              </p:ext>
            </p:extLst>
          </p:nvPr>
        </p:nvGraphicFramePr>
        <p:xfrm>
          <a:off x="251520" y="1126435"/>
          <a:ext cx="8588384" cy="547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Worksheet" r:id="rId4" imgW="5995543" imgH="3819308" progId="Excel.Sheet.12">
                  <p:embed/>
                </p:oleObj>
              </mc:Choice>
              <mc:Fallback>
                <p:oleObj name="Worksheet" r:id="rId4" imgW="5995543" imgH="3819308" progId="Excel.Sheet.12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26435"/>
                        <a:ext cx="8588384" cy="5470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1" y="1126435"/>
            <a:ext cx="8640959" cy="48806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Grafik </a:t>
            </a:r>
            <a:r>
              <a:rPr lang="en-US" sz="2400" b="1" dirty="0" err="1" smtClean="0">
                <a:solidFill>
                  <a:srgbClr val="002060"/>
                </a:solidFill>
              </a:rPr>
              <a:t>batang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tunggal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(single bar chart) </a:t>
            </a:r>
            <a:endParaRPr lang="id-ID" sz="2400" b="1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Grafik yang </a:t>
            </a:r>
            <a:r>
              <a:rPr lang="en-US" sz="2200" dirty="0" err="1" smtClean="0">
                <a:solidFill>
                  <a:schemeClr val="tx1"/>
                </a:solidFill>
              </a:rPr>
              <a:t>terdiri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atas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satu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batang</a:t>
            </a:r>
            <a:r>
              <a:rPr lang="en-US" sz="2200" dirty="0" smtClean="0">
                <a:solidFill>
                  <a:schemeClr val="tx1"/>
                </a:solidFill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</a:rPr>
              <a:t>menggambarkan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perkembangan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suatu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keadaan</a:t>
            </a:r>
            <a:r>
              <a:rPr lang="en-US" sz="2200" dirty="0" smtClean="0">
                <a:solidFill>
                  <a:schemeClr val="tx1"/>
                </a:solidFill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</a:rPr>
              <a:t>kejadian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berupa</a:t>
            </a:r>
            <a:r>
              <a:rPr lang="en-US" sz="2200" dirty="0" smtClean="0">
                <a:solidFill>
                  <a:schemeClr val="tx1"/>
                </a:solidFill>
              </a:rPr>
              <a:t> data </a:t>
            </a:r>
            <a:r>
              <a:rPr lang="en-US" sz="2200" dirty="0" err="1" smtClean="0">
                <a:solidFill>
                  <a:schemeClr val="tx1"/>
                </a:solidFill>
              </a:rPr>
              <a:t>berkala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dari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waktu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waktu</a:t>
            </a:r>
            <a:endParaRPr lang="id-ID" sz="2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d-ID" sz="22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Contoh</a:t>
            </a:r>
            <a:r>
              <a:rPr lang="en-US" sz="2400" dirty="0">
                <a:solidFill>
                  <a:srgbClr val="002060"/>
                </a:solidFill>
              </a:rPr>
              <a:t> : </a:t>
            </a:r>
            <a:endParaRPr lang="id-ID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Tabel </a:t>
            </a:r>
            <a:r>
              <a:rPr lang="id-ID" sz="2400" dirty="0" smtClean="0">
                <a:solidFill>
                  <a:srgbClr val="002060"/>
                </a:solidFill>
              </a:rPr>
              <a:t>1.3 </a:t>
            </a:r>
            <a:r>
              <a:rPr lang="en-US" sz="2400" dirty="0" err="1">
                <a:solidFill>
                  <a:srgbClr val="002060"/>
                </a:solidFill>
              </a:rPr>
              <a:t>Permintaan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Komputer</a:t>
            </a:r>
            <a:r>
              <a:rPr lang="en-US" sz="2400" dirty="0">
                <a:solidFill>
                  <a:srgbClr val="002060"/>
                </a:solidFill>
              </a:rPr>
              <a:t> di Kota </a:t>
            </a:r>
            <a:r>
              <a:rPr lang="en-US" sz="2400" dirty="0" err="1">
                <a:solidFill>
                  <a:srgbClr val="002060"/>
                </a:solidFill>
              </a:rPr>
              <a:t>Pekanbaru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hlink"/>
                </a:solidFill>
              </a:rPr>
              <a:t>   </a:t>
            </a:r>
            <a:r>
              <a:rPr lang="en-US" sz="2400" dirty="0">
                <a:solidFill>
                  <a:srgbClr val="002060"/>
                </a:solidFill>
              </a:rPr>
              <a:t>Sumber : Data </a:t>
            </a:r>
            <a:r>
              <a:rPr lang="en-US" sz="2400" dirty="0" err="1">
                <a:solidFill>
                  <a:srgbClr val="002060"/>
                </a:solidFill>
              </a:rPr>
              <a:t>Buatan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BATANG TUNGGAL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50629"/>
              </p:ext>
            </p:extLst>
          </p:nvPr>
        </p:nvGraphicFramePr>
        <p:xfrm>
          <a:off x="395536" y="3501008"/>
          <a:ext cx="557108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8"/>
                <a:gridCol w="702729"/>
                <a:gridCol w="795869"/>
                <a:gridCol w="795869"/>
                <a:gridCol w="795869"/>
                <a:gridCol w="795869"/>
                <a:gridCol w="7958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 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81935"/>
              </p:ext>
            </p:extLst>
          </p:nvPr>
        </p:nvGraphicFramePr>
        <p:xfrm>
          <a:off x="1413790" y="1136204"/>
          <a:ext cx="6326562" cy="532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Worksheet" r:id="rId4" imgW="4533900" imgH="3817505" progId="Excel.Sheet.12">
                  <p:embed/>
                </p:oleObj>
              </mc:Choice>
              <mc:Fallback>
                <p:oleObj name="Worksheet" r:id="rId4" imgW="4533900" imgH="3817505" progId="Excel.Sheet.12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790" y="1136204"/>
                        <a:ext cx="6326562" cy="5327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BATANG TUNGGAL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4437112"/>
            <a:ext cx="4320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419872" y="4293096"/>
            <a:ext cx="4320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4283968" y="4077072"/>
            <a:ext cx="43204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144636" y="3356992"/>
            <a:ext cx="43204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6005304" y="2564904"/>
            <a:ext cx="432048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6900237" y="1844824"/>
            <a:ext cx="432048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1" y="1126435"/>
            <a:ext cx="8640959" cy="48806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</a:rPr>
              <a:t>Grafik </a:t>
            </a:r>
            <a:r>
              <a:rPr lang="en-US" sz="2400" b="1" dirty="0" err="1">
                <a:solidFill>
                  <a:srgbClr val="002060"/>
                </a:solidFill>
              </a:rPr>
              <a:t>batang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id-ID" sz="2400" b="1" dirty="0" smtClean="0">
                <a:solidFill>
                  <a:srgbClr val="002060"/>
                </a:solidFill>
              </a:rPr>
              <a:t>G</a:t>
            </a:r>
            <a:r>
              <a:rPr lang="en-US" sz="2400" b="1" dirty="0" err="1" smtClean="0">
                <a:solidFill>
                  <a:srgbClr val="002060"/>
                </a:solidFill>
              </a:rPr>
              <a:t>anda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(multiple bar chart</a:t>
            </a:r>
            <a:r>
              <a:rPr lang="en-US" sz="2400" b="1" i="1" dirty="0" smtClean="0">
                <a:solidFill>
                  <a:srgbClr val="002060"/>
                </a:solidFill>
              </a:rPr>
              <a:t>)</a:t>
            </a:r>
            <a:endParaRPr lang="id-ID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Grafik </a:t>
            </a:r>
            <a:r>
              <a:rPr lang="en-US" sz="2400" dirty="0"/>
              <a:t>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endParaRPr lang="en-US" sz="2400" dirty="0" smtClean="0">
              <a:solidFill>
                <a:schemeClr val="hlink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Contoh</a:t>
            </a:r>
            <a:r>
              <a:rPr lang="en-US" sz="1800" dirty="0" smtClean="0">
                <a:solidFill>
                  <a:srgbClr val="002060"/>
                </a:solidFill>
              </a:rPr>
              <a:t> : </a:t>
            </a:r>
            <a:endParaRPr lang="id-ID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Tabel </a:t>
            </a:r>
            <a:r>
              <a:rPr lang="id-ID" sz="1800" dirty="0" smtClean="0">
                <a:solidFill>
                  <a:srgbClr val="002060"/>
                </a:solidFill>
              </a:rPr>
              <a:t>1.4 </a:t>
            </a:r>
            <a:r>
              <a:rPr lang="en-US" sz="1800" dirty="0" err="1" smtClean="0">
                <a:solidFill>
                  <a:srgbClr val="002060"/>
                </a:solidFill>
              </a:rPr>
              <a:t>Penjualan</a:t>
            </a:r>
            <a:r>
              <a:rPr lang="en-US" sz="1800" dirty="0" smtClean="0">
                <a:solidFill>
                  <a:srgbClr val="002060"/>
                </a:solidFill>
              </a:rPr>
              <a:t> Modem, </a:t>
            </a:r>
            <a:r>
              <a:rPr lang="en-US" sz="1800" dirty="0" err="1" smtClean="0">
                <a:solidFill>
                  <a:srgbClr val="002060"/>
                </a:solidFill>
              </a:rPr>
              <a:t>Hardisk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dan</a:t>
            </a:r>
            <a:r>
              <a:rPr lang="en-US" sz="1800" dirty="0" smtClean="0">
                <a:solidFill>
                  <a:srgbClr val="002060"/>
                </a:solidFill>
              </a:rPr>
              <a:t> Printer</a:t>
            </a:r>
          </a:p>
          <a:p>
            <a:pPr>
              <a:buNone/>
            </a:pPr>
            <a:endParaRPr lang="en-US" sz="2400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id-ID" sz="2400" dirty="0" smtClean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hlink"/>
                </a:solidFill>
              </a:rPr>
              <a:t>   </a:t>
            </a:r>
            <a:r>
              <a:rPr lang="en-US" sz="1800" dirty="0" smtClean="0">
                <a:solidFill>
                  <a:srgbClr val="002060"/>
                </a:solidFill>
              </a:rPr>
              <a:t>Sumber : Data </a:t>
            </a:r>
            <a:r>
              <a:rPr lang="en-US" sz="1800" dirty="0" err="1" smtClean="0">
                <a:solidFill>
                  <a:srgbClr val="002060"/>
                </a:solidFill>
              </a:rPr>
              <a:t>Buatan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06820"/>
              </p:ext>
            </p:extLst>
          </p:nvPr>
        </p:nvGraphicFramePr>
        <p:xfrm>
          <a:off x="323528" y="3068960"/>
          <a:ext cx="56332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86"/>
                <a:gridCol w="695708"/>
                <a:gridCol w="728758"/>
                <a:gridCol w="804751"/>
                <a:gridCol w="804751"/>
                <a:gridCol w="804751"/>
                <a:gridCol w="8047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BATANG GANDA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08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BATANG GANDA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63458"/>
              </p:ext>
            </p:extLst>
          </p:nvPr>
        </p:nvGraphicFramePr>
        <p:xfrm>
          <a:off x="381572" y="1105976"/>
          <a:ext cx="8366892" cy="527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Worksheet" r:id="rId4" imgW="6057794" imgH="3819308" progId="Excel.Sheet.12">
                  <p:embed/>
                </p:oleObj>
              </mc:Choice>
              <mc:Fallback>
                <p:oleObj name="Worksheet" r:id="rId4" imgW="6057794" imgH="3819308" progId="Excel.Sheet.12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72" y="1105976"/>
                        <a:ext cx="8366892" cy="5275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59632" y="4509120"/>
            <a:ext cx="288032" cy="1080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2339752" y="4005064"/>
            <a:ext cx="288032" cy="15807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419872" y="3212976"/>
            <a:ext cx="288032" cy="23728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4499992" y="2924944"/>
            <a:ext cx="288032" cy="26608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5544108" y="2132856"/>
            <a:ext cx="288032" cy="34529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6660232" y="1844824"/>
            <a:ext cx="288032" cy="3731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1575520" y="2924944"/>
            <a:ext cx="288032" cy="2664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2629347" y="2636912"/>
            <a:ext cx="288032" cy="29645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3716853" y="4005063"/>
            <a:ext cx="288032" cy="15963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4788024" y="4221088"/>
            <a:ext cx="288032" cy="13647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5841851" y="4509119"/>
            <a:ext cx="288032" cy="10922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6929357" y="5013176"/>
            <a:ext cx="288032" cy="572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1879848" y="4005063"/>
            <a:ext cx="288032" cy="15963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2927142" y="4797152"/>
            <a:ext cx="288032" cy="8042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4013033" y="4293096"/>
            <a:ext cx="288032" cy="1308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5082387" y="4149080"/>
            <a:ext cx="288032" cy="1456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6139594" y="4509119"/>
            <a:ext cx="288032" cy="10998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/>
        </p:nvSpPr>
        <p:spPr>
          <a:xfrm>
            <a:off x="7215572" y="4293096"/>
            <a:ext cx="288032" cy="13083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1" y="1126435"/>
            <a:ext cx="8640959" cy="48806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</a:rPr>
              <a:t>Grafik </a:t>
            </a:r>
            <a:r>
              <a:rPr lang="en-US" sz="2400" b="1" dirty="0" err="1">
                <a:solidFill>
                  <a:srgbClr val="002060"/>
                </a:solidFill>
              </a:rPr>
              <a:t>lingkaran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(pie chart</a:t>
            </a:r>
            <a:r>
              <a:rPr lang="en-US" sz="2400" b="1" i="1" dirty="0" smtClean="0">
                <a:solidFill>
                  <a:srgbClr val="002060"/>
                </a:solidFill>
              </a:rPr>
              <a:t>)</a:t>
            </a:r>
            <a:endParaRPr lang="id-ID" sz="24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Untuk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, </a:t>
            </a:r>
            <a:r>
              <a:rPr lang="en-US" sz="2400" dirty="0" err="1"/>
              <a:t>gambarkanlah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dibagi-bagi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endParaRPr lang="id-ID" sz="22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Contoh</a:t>
            </a:r>
            <a:r>
              <a:rPr lang="en-US" sz="2400" dirty="0">
                <a:solidFill>
                  <a:srgbClr val="002060"/>
                </a:solidFill>
              </a:rPr>
              <a:t> : </a:t>
            </a:r>
            <a:endParaRPr lang="id-ID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Tabel </a:t>
            </a:r>
            <a:r>
              <a:rPr lang="id-ID" sz="2400" dirty="0" smtClean="0">
                <a:solidFill>
                  <a:srgbClr val="002060"/>
                </a:solidFill>
              </a:rPr>
              <a:t>1.3 </a:t>
            </a:r>
            <a:r>
              <a:rPr lang="en-US" sz="2400" dirty="0" err="1">
                <a:solidFill>
                  <a:srgbClr val="002060"/>
                </a:solidFill>
              </a:rPr>
              <a:t>Permintaan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Komputer</a:t>
            </a:r>
            <a:r>
              <a:rPr lang="en-US" sz="2400" dirty="0">
                <a:solidFill>
                  <a:srgbClr val="002060"/>
                </a:solidFill>
              </a:rPr>
              <a:t> di Kota </a:t>
            </a:r>
            <a:r>
              <a:rPr lang="en-US" sz="2400" dirty="0" err="1">
                <a:solidFill>
                  <a:srgbClr val="002060"/>
                </a:solidFill>
              </a:rPr>
              <a:t>Pekanbaru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hlink"/>
                </a:solidFill>
              </a:rPr>
              <a:t>   </a:t>
            </a:r>
            <a:r>
              <a:rPr lang="en-US" sz="2400" dirty="0">
                <a:solidFill>
                  <a:srgbClr val="002060"/>
                </a:solidFill>
              </a:rPr>
              <a:t>Sumber : Data </a:t>
            </a:r>
            <a:r>
              <a:rPr lang="en-US" sz="2400" dirty="0" err="1">
                <a:solidFill>
                  <a:srgbClr val="002060"/>
                </a:solidFill>
              </a:rPr>
              <a:t>Buatan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LINGKARAN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50629"/>
              </p:ext>
            </p:extLst>
          </p:nvPr>
        </p:nvGraphicFramePr>
        <p:xfrm>
          <a:off x="395536" y="3501008"/>
          <a:ext cx="557108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8"/>
                <a:gridCol w="702729"/>
                <a:gridCol w="795869"/>
                <a:gridCol w="795869"/>
                <a:gridCol w="795869"/>
                <a:gridCol w="795869"/>
                <a:gridCol w="7958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id-ID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 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70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Jenis-jenis statistika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179512" y="1126435"/>
            <a:ext cx="8784976" cy="55886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u="sng" dirty="0" err="1" smtClean="0">
                <a:solidFill>
                  <a:srgbClr val="002060"/>
                </a:solidFill>
              </a:rPr>
              <a:t>Statistik</a:t>
            </a:r>
            <a:r>
              <a:rPr lang="id-ID" sz="2800" b="1" u="sng" dirty="0" smtClean="0">
                <a:solidFill>
                  <a:srgbClr val="002060"/>
                </a:solidFill>
              </a:rPr>
              <a:t>a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</a:rPr>
              <a:t>Deskriptif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id-ID" sz="2800" b="1" dirty="0" smtClean="0">
              <a:solidFill>
                <a:srgbClr val="002060"/>
              </a:solidFill>
            </a:endParaRPr>
          </a:p>
          <a:p>
            <a:pPr lvl="1" algn="just"/>
            <a:r>
              <a:rPr lang="id-ID" sz="2400" dirty="0" smtClean="0">
                <a:solidFill>
                  <a:schemeClr val="tx1"/>
                </a:solidFill>
              </a:rPr>
              <a:t>Statistika Deskriptif 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Statistika yang berkenaan dengan metoda atau cara mendeskripsikan, menggambarkan, menjabarkan atau menguraikan data.</a:t>
            </a:r>
          </a:p>
          <a:p>
            <a:pPr lvl="1" algn="just"/>
            <a:r>
              <a:rPr lang="id-ID" sz="2400" dirty="0" smtClean="0">
                <a:solidFill>
                  <a:schemeClr val="tx1"/>
                </a:solidFill>
              </a:rPr>
              <a:t>Statistika Deskriptif mengacu pada bagaimana memenata atau mengorganisir data, menyajikan dan menganalisis data.</a:t>
            </a:r>
          </a:p>
          <a:p>
            <a:pPr lvl="1" algn="just"/>
            <a:endParaRPr lang="fr-CA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u="sng" dirty="0" err="1">
                <a:solidFill>
                  <a:srgbClr val="002060"/>
                </a:solidFill>
              </a:rPr>
              <a:t>Statistik</a:t>
            </a:r>
            <a:r>
              <a:rPr lang="id-ID" sz="2800" b="1" u="sng" dirty="0">
                <a:solidFill>
                  <a:srgbClr val="002060"/>
                </a:solidFill>
              </a:rPr>
              <a:t>a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</a:rPr>
              <a:t>I</a:t>
            </a:r>
            <a:r>
              <a:rPr lang="id-ID" sz="2800" b="1" u="sng" dirty="0" smtClean="0">
                <a:solidFill>
                  <a:srgbClr val="002060"/>
                </a:solidFill>
              </a:rPr>
              <a:t>nferensia</a:t>
            </a:r>
            <a:endParaRPr lang="id-ID" sz="2800" b="1" dirty="0">
              <a:solidFill>
                <a:srgbClr val="002060"/>
              </a:solidFill>
            </a:endParaRPr>
          </a:p>
          <a:p>
            <a:pPr lvl="1" algn="just"/>
            <a:r>
              <a:rPr lang="id-ID" sz="2400" dirty="0">
                <a:solidFill>
                  <a:schemeClr val="tx1"/>
                </a:solidFill>
              </a:rPr>
              <a:t>Statistika </a:t>
            </a:r>
            <a:r>
              <a:rPr lang="id-ID" sz="2400" dirty="0" smtClean="0">
                <a:solidFill>
                  <a:schemeClr val="tx1"/>
                </a:solidFill>
              </a:rPr>
              <a:t>Inferensia </a:t>
            </a:r>
            <a:r>
              <a:rPr lang="id-ID" sz="2400" dirty="0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</a:rPr>
              <a:t>Statistika yang berkenaan dengan </a:t>
            </a:r>
            <a:r>
              <a:rPr lang="id-ID" sz="2400" dirty="0" smtClean="0">
                <a:solidFill>
                  <a:schemeClr val="tx1"/>
                </a:solidFill>
              </a:rPr>
              <a:t>cara penarikan kesimpulan berdasarkan data yang diperoleh dari sampel untuk menggambarkan karakteristik atau ciri dari suatu populasi.</a:t>
            </a:r>
            <a:endParaRPr lang="id-ID" sz="2400" dirty="0">
              <a:solidFill>
                <a:schemeClr val="tx1"/>
              </a:solidFill>
            </a:endParaRPr>
          </a:p>
          <a:p>
            <a:pPr lvl="1" algn="just"/>
            <a:r>
              <a:rPr lang="id-ID" sz="2400" dirty="0" smtClean="0">
                <a:solidFill>
                  <a:schemeClr val="tx1"/>
                </a:solidFill>
              </a:rPr>
              <a:t>Dalam Statistika inferensia dilakukan generalisasi dari hal yang bersifat khusus (kecil) ke hal yang lebih luas (umum).</a:t>
            </a:r>
            <a:endParaRPr lang="id-ID" sz="24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632602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GRAFIK LINGKARAN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80170"/>
              </p:ext>
            </p:extLst>
          </p:nvPr>
        </p:nvGraphicFramePr>
        <p:xfrm>
          <a:off x="1475656" y="1105049"/>
          <a:ext cx="5934992" cy="527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Worksheet" r:id="rId4" imgW="4305406" imgH="3826879" progId="Excel.Sheet.12">
                  <p:embed/>
                </p:oleObj>
              </mc:Choice>
              <mc:Fallback>
                <p:oleObj name="Worksheet" r:id="rId4" imgW="4305406" imgH="3826879" progId="Excel.Sheet.12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05049"/>
                        <a:ext cx="5934992" cy="527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r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1" y="1126435"/>
            <a:ext cx="8640959" cy="10796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Tabel</a:t>
            </a:r>
            <a:r>
              <a:rPr lang="id-ID" sz="2400" b="1" dirty="0" smtClean="0">
                <a:solidFill>
                  <a:srgbClr val="002060"/>
                </a:solidFill>
              </a:rPr>
              <a:t> atau daftar </a:t>
            </a:r>
            <a:r>
              <a:rPr lang="id-ID" sz="2400" dirty="0" smtClean="0">
                <a:solidFill>
                  <a:schemeClr val="tx1"/>
                </a:solidFill>
              </a:rPr>
              <a:t>merupakan kumpulan angka yang disusun menurut kategori-kategori atau karakteristik-karakteristik data sehingga memudahkan analisis data.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TABEL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63486"/>
              </p:ext>
            </p:extLst>
          </p:nvPr>
        </p:nvGraphicFramePr>
        <p:xfrm>
          <a:off x="467544" y="285293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rowSpan="2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id-ID" dirty="0" smtClean="0"/>
                        <a:t>Judul Baris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sel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420888"/>
            <a:ext cx="612068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Judul Tabel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4536504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Sumber :</a:t>
            </a:r>
            <a:endParaRPr lang="id-ID" dirty="0"/>
          </a:p>
        </p:txBody>
      </p:sp>
      <p:sp>
        <p:nvSpPr>
          <p:cNvPr id="7" name="Right Brace 6"/>
          <p:cNvSpPr/>
          <p:nvPr/>
        </p:nvSpPr>
        <p:spPr>
          <a:xfrm>
            <a:off x="6732240" y="2790220"/>
            <a:ext cx="144016" cy="7827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7018300" y="2996952"/>
            <a:ext cx="18002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Judul Kolom</a:t>
            </a:r>
            <a:endParaRPr lang="id-ID" dirty="0"/>
          </a:p>
        </p:txBody>
      </p:sp>
      <p:sp>
        <p:nvSpPr>
          <p:cNvPr id="12" name="Right Brace 11"/>
          <p:cNvSpPr/>
          <p:nvPr/>
        </p:nvSpPr>
        <p:spPr>
          <a:xfrm>
            <a:off x="6732240" y="3598416"/>
            <a:ext cx="144016" cy="1486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7018300" y="4157134"/>
            <a:ext cx="18002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Badan Tabel</a:t>
            </a:r>
            <a:endParaRPr lang="id-ID" dirty="0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81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animBg="1"/>
      <p:bldP spid="8" grpId="0" animBg="1"/>
      <p:bldP spid="7" grpId="0" animBg="1"/>
      <p:bldP spid="11" grpId="0" animBg="1"/>
      <p:bldP spid="12" grpId="0" animBg="1"/>
      <p:bldP spid="13" grpId="0" animBg="1"/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1" y="1126435"/>
            <a:ext cx="8640959" cy="58309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Tabel</a:t>
            </a:r>
            <a:r>
              <a:rPr lang="id-ID" sz="2400" b="1" dirty="0" smtClean="0">
                <a:solidFill>
                  <a:srgbClr val="002060"/>
                </a:solidFill>
              </a:rPr>
              <a:t> Satu Arah Atau Tabel Satu Komponen</a:t>
            </a:r>
            <a:endParaRPr lang="id-ID" sz="24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Tabel yang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ketegori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id-ID" sz="2400" dirty="0" smtClean="0"/>
              <a:t>satu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data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Tabel </a:t>
            </a:r>
            <a:r>
              <a:rPr lang="id-ID" sz="1800" dirty="0" smtClean="0">
                <a:solidFill>
                  <a:srgbClr val="002060"/>
                </a:solidFill>
              </a:rPr>
              <a:t>1.5 Implementasi Proyek Asing Menurut Sektor Ekonomi 1986</a:t>
            </a: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en-US" sz="18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hlink"/>
                </a:solidFill>
              </a:rPr>
              <a:t>   </a:t>
            </a:r>
            <a:endParaRPr lang="id-ID" sz="2400" dirty="0" smtClean="0">
              <a:solidFill>
                <a:schemeClr val="hlink"/>
              </a:solidFill>
            </a:endParaRPr>
          </a:p>
          <a:p>
            <a:pPr marL="1257300" indent="-90488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smtClean="0">
                <a:solidFill>
                  <a:srgbClr val="002060"/>
                </a:solidFill>
              </a:rPr>
              <a:t>Sumber </a:t>
            </a:r>
            <a:r>
              <a:rPr lang="en-US" sz="1800" dirty="0">
                <a:solidFill>
                  <a:srgbClr val="002060"/>
                </a:solidFill>
              </a:rPr>
              <a:t>: </a:t>
            </a:r>
            <a:r>
              <a:rPr lang="id-ID" sz="1800" dirty="0" smtClean="0">
                <a:solidFill>
                  <a:srgbClr val="002060"/>
                </a:solidFill>
              </a:rPr>
              <a:t>Indikator Ekonomi, 1986, BKPM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TABEL SATU ARAH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06580"/>
              </p:ext>
            </p:extLst>
          </p:nvPr>
        </p:nvGraphicFramePr>
        <p:xfrm>
          <a:off x="1547664" y="2564904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Sektor</a:t>
                      </a:r>
                      <a:endParaRPr lang="id-ID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Nilai Proyek (Jutaan Rp)</a:t>
                      </a:r>
                      <a:endParaRPr lang="id-ID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Pertanian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707.929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Pertambangan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27.700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Industri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1.805.665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Bangunan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294.872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Perdagangan dan Hotel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313.682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Pengangkutan dan Komunikasi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114.341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/>
                        <a:t>Jasa-Jasa Sosial dan Pribadi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167.057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b="1" dirty="0" smtClean="0">
                          <a:solidFill>
                            <a:srgbClr val="002060"/>
                          </a:solidFill>
                        </a:rPr>
                        <a:t>Jumlah</a:t>
                      </a:r>
                      <a:endParaRPr lang="id-ID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2060"/>
                          </a:solidFill>
                        </a:rPr>
                        <a:t>3.431.246</a:t>
                      </a:r>
                      <a:endParaRPr lang="id-ID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8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1" y="1126435"/>
            <a:ext cx="8640959" cy="58309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Tabel</a:t>
            </a:r>
            <a:r>
              <a:rPr lang="id-ID" sz="2400" b="1" dirty="0" smtClean="0">
                <a:solidFill>
                  <a:srgbClr val="002060"/>
                </a:solidFill>
              </a:rPr>
              <a:t> Dua Arah Atau Tabel Dua Komponen</a:t>
            </a:r>
            <a:endParaRPr lang="id-ID" sz="24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Tabel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id-ID" sz="2400" dirty="0" smtClean="0"/>
              <a:t>dari dua </a:t>
            </a:r>
            <a:r>
              <a:rPr lang="en-US" sz="2400" dirty="0" err="1" smtClean="0"/>
              <a:t>ketegori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id-ID" sz="2400" dirty="0" smtClean="0"/>
              <a:t>dua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data</a:t>
            </a:r>
            <a:r>
              <a:rPr lang="id-ID" sz="2400" dirty="0" smtClean="0"/>
              <a:t>.</a:t>
            </a:r>
            <a:endParaRPr lang="en-US" sz="24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id-ID" sz="180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Tabel </a:t>
            </a:r>
            <a:r>
              <a:rPr lang="id-ID" sz="1800" dirty="0" smtClean="0">
                <a:solidFill>
                  <a:srgbClr val="002060"/>
                </a:solidFill>
              </a:rPr>
              <a:t>1.6 Jumlah Mahasiswa UIN SUSKA RIAU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rgbClr val="002060"/>
                </a:solidFill>
              </a:rPr>
              <a:t>Menurut Fakultas dan Kewarganegaraan 2010</a:t>
            </a: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hlink"/>
                </a:solidFill>
              </a:rPr>
              <a:t>  </a:t>
            </a:r>
            <a:endParaRPr lang="id-ID" sz="2400" dirty="0" smtClean="0">
              <a:solidFill>
                <a:schemeClr val="hlink"/>
              </a:solidFill>
            </a:endParaRPr>
          </a:p>
          <a:p>
            <a:pPr marL="1257300" indent="-90488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smtClean="0">
                <a:solidFill>
                  <a:srgbClr val="002060"/>
                </a:solidFill>
              </a:rPr>
              <a:t>Sumber </a:t>
            </a:r>
            <a:r>
              <a:rPr lang="en-US" sz="1800" dirty="0">
                <a:solidFill>
                  <a:srgbClr val="002060"/>
                </a:solidFill>
              </a:rPr>
              <a:t>: </a:t>
            </a:r>
            <a:r>
              <a:rPr lang="id-ID" sz="1800" dirty="0" smtClean="0">
                <a:solidFill>
                  <a:srgbClr val="002060"/>
                </a:solidFill>
              </a:rPr>
              <a:t>Data buatan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TABEL DUA ARAH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3979"/>
              </p:ext>
            </p:extLst>
          </p:nvPr>
        </p:nvGraphicFramePr>
        <p:xfrm>
          <a:off x="1547664" y="263691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008112"/>
                <a:gridCol w="1080120"/>
                <a:gridCol w="1127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Fakultas</a:t>
                      </a:r>
                      <a:endParaRPr lang="id-ID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WNI</a:t>
                      </a:r>
                      <a:endParaRPr lang="id-ID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WNA</a:t>
                      </a:r>
                      <a:endParaRPr lang="id-ID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Jumlah</a:t>
                      </a:r>
                      <a:endParaRPr lang="id-ID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Fakultas Usuludin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1850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1890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Fakultas Sains dan Teknologi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1320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1330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Fakultas Psikologi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535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Program Pascasarjana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250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260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Jumlah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3950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4.015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75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251521" y="1126435"/>
            <a:ext cx="8640959" cy="58309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Tabel</a:t>
            </a:r>
            <a:r>
              <a:rPr lang="id-ID" sz="2400" b="1" dirty="0" smtClean="0">
                <a:solidFill>
                  <a:srgbClr val="002060"/>
                </a:solidFill>
              </a:rPr>
              <a:t> Tiga Arah Atau Tabel Tiga Komponen</a:t>
            </a:r>
            <a:endParaRPr lang="id-ID" sz="24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Tabel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id-ID" sz="2400" dirty="0" smtClean="0"/>
              <a:t>dari tiga </a:t>
            </a:r>
            <a:r>
              <a:rPr lang="en-US" sz="2400" dirty="0" err="1" smtClean="0"/>
              <a:t>ketegori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id-ID" sz="2400" dirty="0" smtClean="0"/>
              <a:t>tiga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data</a:t>
            </a:r>
            <a:r>
              <a:rPr lang="id-ID" sz="2400" dirty="0" smtClean="0"/>
              <a:t>.</a:t>
            </a:r>
            <a:endParaRPr lang="en-US" sz="24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id-ID" sz="180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Tabel </a:t>
            </a:r>
            <a:r>
              <a:rPr lang="id-ID" sz="1800" dirty="0" smtClean="0">
                <a:solidFill>
                  <a:srgbClr val="002060"/>
                </a:solidFill>
              </a:rPr>
              <a:t>1.7 Jumlah Kendaraan Menurut Umur, Merek dan Jenis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rgbClr val="002060"/>
                </a:solidFill>
              </a:rPr>
              <a:t>Pada PT. TISANI Tahun 2010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id-ID" sz="1800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id-ID" sz="1800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id-ID" sz="1800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 algn="ctr"/>
            <a:endParaRPr lang="id-ID" sz="1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hlink"/>
                </a:solidFill>
              </a:rPr>
              <a:t>  </a:t>
            </a:r>
            <a:endParaRPr lang="id-ID" sz="2400" dirty="0" smtClean="0">
              <a:solidFill>
                <a:schemeClr val="hlink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Sumber </a:t>
            </a:r>
            <a:r>
              <a:rPr lang="en-US" sz="1800" dirty="0">
                <a:solidFill>
                  <a:srgbClr val="002060"/>
                </a:solidFill>
              </a:rPr>
              <a:t>: </a:t>
            </a:r>
            <a:r>
              <a:rPr lang="id-ID" sz="1800" dirty="0" smtClean="0">
                <a:solidFill>
                  <a:srgbClr val="002060"/>
                </a:solidFill>
              </a:rPr>
              <a:t>Data buatan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TABEL TIGA ARAH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31444"/>
              </p:ext>
            </p:extLst>
          </p:nvPr>
        </p:nvGraphicFramePr>
        <p:xfrm>
          <a:off x="179512" y="2636912"/>
          <a:ext cx="878497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792088"/>
                <a:gridCol w="720080"/>
                <a:gridCol w="720080"/>
                <a:gridCol w="864096"/>
                <a:gridCol w="648072"/>
                <a:gridCol w="720080"/>
                <a:gridCol w="792088"/>
                <a:gridCol w="720080"/>
                <a:gridCol w="654620"/>
                <a:gridCol w="92955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Umur</a:t>
                      </a:r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Toyota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Mitsubishi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Honda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Sedan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Bus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Dll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Sedan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Bus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Dll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Sedan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Bus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Dll</a:t>
                      </a:r>
                      <a:endParaRPr lang="id-ID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(1)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(2)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(3)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(4)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(5)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(6)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(7)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(8)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(9)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(10)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(11)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&lt;1 th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 th – 3 th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 th – 4 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4 th – 5 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&gt;5 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56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69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TUGAS-</a:t>
            </a:r>
            <a:r>
              <a:rPr lang="en-US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1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1" y="1052736"/>
            <a:ext cx="8640959" cy="547091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auto">
              <a:spcBef>
                <a:spcPts val="0"/>
              </a:spcBef>
              <a:spcAft>
                <a:spcPts val="0"/>
              </a:spcAft>
            </a:pPr>
            <a:r>
              <a:rPr lang="id-ID" sz="2400" dirty="0" smtClean="0">
                <a:solidFill>
                  <a:schemeClr val="tx1"/>
                </a:solidFill>
              </a:rPr>
              <a:t>1. 	</a:t>
            </a:r>
            <a:r>
              <a:rPr lang="en-US" sz="2400" dirty="0" err="1" smtClean="0">
                <a:solidFill>
                  <a:schemeClr val="tx1"/>
                </a:solidFill>
              </a:rPr>
              <a:t>Luas</a:t>
            </a:r>
            <a:r>
              <a:rPr lang="id-ID" sz="2400" dirty="0" smtClean="0">
                <a:solidFill>
                  <a:schemeClr val="tx1"/>
                </a:solidFill>
              </a:rPr>
              <a:t> Propinsi Aceh, Sumatera Utara, Sumatera Barat, Riau, Jambi, 	Dan Seumatera Selatan berturut-turut adalah sebagai berikut: 	 	55.392 km</a:t>
            </a:r>
            <a:r>
              <a:rPr lang="id-ID" sz="2400" baseline="30000" dirty="0" smtClean="0">
                <a:solidFill>
                  <a:schemeClr val="tx1"/>
                </a:solidFill>
              </a:rPr>
              <a:t>2</a:t>
            </a:r>
            <a:r>
              <a:rPr lang="id-ID" sz="2400" dirty="0" smtClean="0">
                <a:solidFill>
                  <a:schemeClr val="tx1"/>
                </a:solidFill>
              </a:rPr>
              <a:t>, 70.787 km</a:t>
            </a:r>
            <a:r>
              <a:rPr lang="id-ID" sz="2400" baseline="30000" dirty="0" smtClean="0">
                <a:solidFill>
                  <a:schemeClr val="tx1"/>
                </a:solidFill>
              </a:rPr>
              <a:t>2</a:t>
            </a:r>
            <a:r>
              <a:rPr lang="id-ID" sz="2400" dirty="0" smtClean="0">
                <a:solidFill>
                  <a:schemeClr val="tx1"/>
                </a:solidFill>
              </a:rPr>
              <a:t>, 49.778 km</a:t>
            </a:r>
            <a:r>
              <a:rPr lang="id-ID" sz="2400" baseline="30000" dirty="0" smtClean="0">
                <a:solidFill>
                  <a:schemeClr val="tx1"/>
                </a:solidFill>
              </a:rPr>
              <a:t>2</a:t>
            </a:r>
            <a:r>
              <a:rPr lang="id-ID" sz="2400" dirty="0" smtClean="0">
                <a:solidFill>
                  <a:schemeClr val="tx1"/>
                </a:solidFill>
              </a:rPr>
              <a:t>, 94.562 km</a:t>
            </a:r>
            <a:r>
              <a:rPr lang="id-ID" sz="2400" baseline="30000" dirty="0" smtClean="0">
                <a:solidFill>
                  <a:schemeClr val="tx1"/>
                </a:solidFill>
              </a:rPr>
              <a:t>2</a:t>
            </a:r>
            <a:r>
              <a:rPr lang="id-ID" sz="2400" dirty="0" smtClean="0">
                <a:solidFill>
                  <a:schemeClr val="tx1"/>
                </a:solidFill>
              </a:rPr>
              <a:t>, 44.924 km</a:t>
            </a:r>
            <a:r>
              <a:rPr lang="id-ID" sz="2400" baseline="30000" dirty="0" smtClean="0">
                <a:solidFill>
                  <a:schemeClr val="tx1"/>
                </a:solidFill>
              </a:rPr>
              <a:t>2</a:t>
            </a:r>
            <a:r>
              <a:rPr lang="id-ID" sz="2400" dirty="0" smtClean="0">
                <a:solidFill>
                  <a:schemeClr val="tx1"/>
                </a:solidFill>
              </a:rPr>
              <a:t>, dan 	158.163 km</a:t>
            </a:r>
            <a:r>
              <a:rPr lang="id-ID" sz="2400" baseline="30000" dirty="0" smtClean="0">
                <a:solidFill>
                  <a:schemeClr val="tx1"/>
                </a:solidFill>
              </a:rPr>
              <a:t>2</a:t>
            </a:r>
            <a:r>
              <a:rPr lang="id-ID" sz="2400" dirty="0" smtClean="0">
                <a:solidFill>
                  <a:schemeClr val="tx1"/>
                </a:solidFill>
              </a:rPr>
              <a:t>, dengan kepadatan penduduk per km</a:t>
            </a:r>
            <a:r>
              <a:rPr lang="id-ID" sz="2400" baseline="30000" dirty="0" smtClean="0">
                <a:solidFill>
                  <a:schemeClr val="tx1"/>
                </a:solidFill>
              </a:rPr>
              <a:t>2</a:t>
            </a:r>
            <a:r>
              <a:rPr lang="id-ID" sz="2400" dirty="0" smtClean="0">
                <a:solidFill>
                  <a:schemeClr val="tx1"/>
                </a:solidFill>
              </a:rPr>
              <a:t> berturut-turut 	adalah 29, 70,47,13,17,dan 31.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2400" dirty="0" smtClean="0">
                <a:solidFill>
                  <a:srgbClr val="002060"/>
                </a:solidFill>
              </a:rPr>
              <a:t>Buatlah tabel, grafik garis, grafik batang dan grafik lingkaran untuk data tersebut.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 sz="24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49263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2.	Biaya Produksi PT. TISANI tahun 2000-2005 (dalam miliar rupiah) 	berturut-turut adalah 0.65, 1.50, 2.70, 3.10, 3.80, dan 4.50.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49263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	Hasil Penjualan </a:t>
            </a:r>
            <a:r>
              <a:rPr lang="id-ID" sz="2400" dirty="0">
                <a:solidFill>
                  <a:schemeClr val="tx1"/>
                </a:solidFill>
              </a:rPr>
              <a:t>PT. TISANI tahun 2000-2005 (dalam miliar rupiah) 	berturut-turut adalah </a:t>
            </a:r>
            <a:r>
              <a:rPr lang="id-ID" sz="2400" dirty="0" smtClean="0">
                <a:solidFill>
                  <a:schemeClr val="tx1"/>
                </a:solidFill>
              </a:rPr>
              <a:t>1.25, 2.45, 3.90, 4.50, 4.90, dan 6.95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49263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	Biaya </a:t>
            </a:r>
            <a:r>
              <a:rPr lang="id-ID" sz="2400" dirty="0">
                <a:solidFill>
                  <a:schemeClr val="tx1"/>
                </a:solidFill>
              </a:rPr>
              <a:t>Produksi PT. TISANI tahun 2000-2005 (dalam miliar rupiah) 	berturut-turut adalah 0.65, 1.50, 2.70, 3.10, 3.80, dan </a:t>
            </a:r>
            <a:r>
              <a:rPr lang="id-ID" sz="2400" dirty="0" smtClean="0">
                <a:solidFill>
                  <a:schemeClr val="tx1"/>
                </a:solidFill>
              </a:rPr>
              <a:t>4.50.</a:t>
            </a:r>
            <a:endParaRPr lang="en-US" sz="2400" dirty="0" smtClean="0">
              <a:solidFill>
                <a:schemeClr val="tx1"/>
              </a:solidFill>
            </a:endParaRPr>
          </a:p>
          <a:p>
            <a:pPr defTabSz="449263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tx1"/>
                </a:solidFill>
              </a:rPr>
              <a:t>	</a:t>
            </a:r>
            <a:r>
              <a:rPr lang="id-ID" sz="2400" dirty="0" smtClean="0">
                <a:solidFill>
                  <a:schemeClr val="tx1"/>
                </a:solidFill>
              </a:rPr>
              <a:t>	Pajak yang harus dibayar PT</a:t>
            </a:r>
            <a:r>
              <a:rPr lang="id-ID" sz="2400" dirty="0">
                <a:solidFill>
                  <a:schemeClr val="tx1"/>
                </a:solidFill>
              </a:rPr>
              <a:t>. TISANI tahun 2000-2005 (</a:t>
            </a:r>
            <a:r>
              <a:rPr lang="id-ID" sz="2400" dirty="0" smtClean="0">
                <a:solidFill>
                  <a:schemeClr val="tx1"/>
                </a:solidFill>
              </a:rPr>
              <a:t>dalam 	miliar rupiah) berturut-turut </a:t>
            </a:r>
            <a:r>
              <a:rPr lang="id-ID" sz="2400" dirty="0">
                <a:solidFill>
                  <a:schemeClr val="tx1"/>
                </a:solidFill>
              </a:rPr>
              <a:t>adalah </a:t>
            </a:r>
            <a:r>
              <a:rPr lang="id-ID" sz="2400" dirty="0" smtClean="0">
                <a:solidFill>
                  <a:schemeClr val="tx1"/>
                </a:solidFill>
              </a:rPr>
              <a:t>0.10, 0.20</a:t>
            </a:r>
            <a:r>
              <a:rPr lang="id-ID" sz="2400" dirty="0">
                <a:solidFill>
                  <a:schemeClr val="tx1"/>
                </a:solidFill>
              </a:rPr>
              <a:t>, </a:t>
            </a:r>
            <a:r>
              <a:rPr lang="id-ID" sz="2400" dirty="0" smtClean="0">
                <a:solidFill>
                  <a:schemeClr val="tx1"/>
                </a:solidFill>
              </a:rPr>
              <a:t>0.30</a:t>
            </a:r>
            <a:r>
              <a:rPr lang="id-ID" sz="2400" dirty="0">
                <a:solidFill>
                  <a:schemeClr val="tx1"/>
                </a:solidFill>
              </a:rPr>
              <a:t>, </a:t>
            </a:r>
            <a:r>
              <a:rPr lang="id-ID" sz="2400" dirty="0" smtClean="0">
                <a:solidFill>
                  <a:schemeClr val="tx1"/>
                </a:solidFill>
              </a:rPr>
              <a:t>0.50</a:t>
            </a:r>
            <a:r>
              <a:rPr lang="id-ID" sz="2400" dirty="0">
                <a:solidFill>
                  <a:schemeClr val="tx1"/>
                </a:solidFill>
              </a:rPr>
              <a:t>, </a:t>
            </a:r>
            <a:r>
              <a:rPr lang="id-ID" sz="2400" dirty="0" smtClean="0">
                <a:solidFill>
                  <a:schemeClr val="tx1"/>
                </a:solidFill>
              </a:rPr>
              <a:t>0.70</a:t>
            </a:r>
            <a:r>
              <a:rPr lang="id-ID" sz="2400" dirty="0">
                <a:solidFill>
                  <a:schemeClr val="tx1"/>
                </a:solidFill>
              </a:rPr>
              <a:t>, </a:t>
            </a:r>
            <a:r>
              <a:rPr lang="id-ID" sz="2400" dirty="0" smtClean="0">
                <a:solidFill>
                  <a:schemeClr val="tx1"/>
                </a:solidFill>
              </a:rPr>
              <a:t>	dan 0.80.</a:t>
            </a:r>
          </a:p>
          <a:p>
            <a:pPr defTabSz="449263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rgbClr val="002060"/>
                </a:solidFill>
              </a:rPr>
              <a:t>	</a:t>
            </a:r>
            <a:r>
              <a:rPr lang="id-ID" sz="2400" dirty="0">
                <a:solidFill>
                  <a:srgbClr val="002060"/>
                </a:solidFill>
              </a:rPr>
              <a:t>Buatlah tabel, grafik </a:t>
            </a:r>
            <a:r>
              <a:rPr lang="id-ID" sz="2400" dirty="0" smtClean="0">
                <a:solidFill>
                  <a:srgbClr val="002060"/>
                </a:solidFill>
              </a:rPr>
              <a:t>garis dan </a:t>
            </a:r>
            <a:r>
              <a:rPr lang="id-ID" sz="2400" dirty="0">
                <a:solidFill>
                  <a:srgbClr val="002060"/>
                </a:solidFill>
              </a:rPr>
              <a:t>grafik batang </a:t>
            </a:r>
            <a:r>
              <a:rPr lang="id-ID" sz="2400" dirty="0" smtClean="0">
                <a:solidFill>
                  <a:srgbClr val="002060"/>
                </a:solidFill>
              </a:rPr>
              <a:t>untuk </a:t>
            </a:r>
            <a:r>
              <a:rPr lang="id-ID" sz="2400" dirty="0">
                <a:solidFill>
                  <a:srgbClr val="002060"/>
                </a:solidFill>
              </a:rPr>
              <a:t>data tersebut.</a:t>
            </a:r>
          </a:p>
          <a:p>
            <a:pPr defTabSz="449263" fontAlgn="auto">
              <a:spcBef>
                <a:spcPts val="0"/>
              </a:spcBef>
              <a:spcAft>
                <a:spcPts val="0"/>
              </a:spcAft>
              <a:buNone/>
            </a:pPr>
            <a:endParaRPr lang="id-ID" sz="2400" dirty="0" smtClean="0">
              <a:solidFill>
                <a:srgbClr val="002060"/>
              </a:solidFill>
            </a:endParaRPr>
          </a:p>
          <a:p>
            <a:pPr defTabSz="449263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9426" y="6382680"/>
            <a:ext cx="8643054" cy="502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Jenis-jenis statistika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179512" y="1126435"/>
            <a:ext cx="8784976" cy="558869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Statistik</a:t>
            </a:r>
            <a:r>
              <a:rPr lang="id-ID" sz="2400" b="1" u="sng" dirty="0" smtClean="0">
                <a:solidFill>
                  <a:srgbClr val="002060"/>
                </a:solidFill>
              </a:rPr>
              <a:t>a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id-ID" sz="2400" b="1" u="sng" dirty="0" smtClean="0">
                <a:solidFill>
                  <a:srgbClr val="002060"/>
                </a:solidFill>
              </a:rPr>
              <a:t>Matematis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id-ID" sz="2400" b="1" dirty="0" smtClean="0">
              <a:solidFill>
                <a:srgbClr val="002060"/>
              </a:solidFill>
            </a:endParaRPr>
          </a:p>
          <a:p>
            <a:pPr lvl="1" algn="just"/>
            <a:r>
              <a:rPr lang="id-ID" sz="2400" dirty="0">
                <a:solidFill>
                  <a:schemeClr val="tx1"/>
                </a:solidFill>
              </a:rPr>
              <a:t>Statistika matematis ialah ilmu yang mempelajari asal-usul atau penurunan sifat-sifat, dalil-dalil, rumus-rumus serta dapat diwujudkan ke dalam model-model lain yang bersifat teoritis.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Statistik</a:t>
            </a:r>
            <a:r>
              <a:rPr lang="id-ID" sz="2400" b="1" u="sng" dirty="0">
                <a:solidFill>
                  <a:srgbClr val="002060"/>
                </a:solidFill>
              </a:rPr>
              <a:t>a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</a:rPr>
              <a:t>P</a:t>
            </a:r>
            <a:r>
              <a:rPr lang="id-ID" sz="2400" b="1" u="sng" dirty="0" smtClean="0">
                <a:solidFill>
                  <a:srgbClr val="002060"/>
                </a:solidFill>
              </a:rPr>
              <a:t>raktis</a:t>
            </a:r>
            <a:endParaRPr lang="id-ID" sz="2400" b="1" dirty="0">
              <a:solidFill>
                <a:srgbClr val="002060"/>
              </a:solidFill>
            </a:endParaRPr>
          </a:p>
          <a:p>
            <a:pPr lvl="1" algn="just"/>
            <a:r>
              <a:rPr lang="id-ID" sz="2400" dirty="0" smtClean="0">
                <a:solidFill>
                  <a:schemeClr val="tx1"/>
                </a:solidFill>
              </a:rPr>
              <a:t>Statistika praktis ialah penerapan statistika matematis kedalam berbagai bidang ilmu lainnya sehingga lahirlah istilah statistika kedokteran, statistika sosial,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Statistika</a:t>
            </a:r>
            <a:r>
              <a:rPr lang="en-US" sz="2400" dirty="0" smtClean="0">
                <a:solidFill>
                  <a:schemeClr val="tx1"/>
                </a:solidFill>
              </a:rPr>
              <a:t> Perusahaan</a:t>
            </a:r>
            <a:r>
              <a:rPr lang="id-ID" sz="2400" dirty="0" smtClean="0">
                <a:solidFill>
                  <a:schemeClr val="tx1"/>
                </a:solidFill>
              </a:rPr>
              <a:t>, dan sebagainya.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u="sng" dirty="0" err="1">
                <a:solidFill>
                  <a:srgbClr val="002060"/>
                </a:solidFill>
              </a:rPr>
              <a:t>Statistik</a:t>
            </a:r>
            <a:r>
              <a:rPr lang="id-ID" sz="2400" b="1" u="sng" dirty="0">
                <a:solidFill>
                  <a:srgbClr val="002060"/>
                </a:solidFill>
              </a:rPr>
              <a:t>a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</a:rPr>
              <a:t>P</a:t>
            </a:r>
            <a:r>
              <a:rPr lang="id-ID" sz="2400" b="1" u="sng" dirty="0" smtClean="0">
                <a:solidFill>
                  <a:srgbClr val="002060"/>
                </a:solidFill>
              </a:rPr>
              <a:t>arametrik</a:t>
            </a:r>
            <a:endParaRPr lang="id-ID" sz="2400" b="1" dirty="0">
              <a:solidFill>
                <a:srgbClr val="002060"/>
              </a:solidFill>
            </a:endParaRPr>
          </a:p>
          <a:p>
            <a:pPr lvl="1" algn="just"/>
            <a:r>
              <a:rPr lang="en-US" sz="2400" dirty="0" err="1">
                <a:solidFill>
                  <a:schemeClr val="tx1"/>
                </a:solidFill>
              </a:rPr>
              <a:t>Statistika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parametrik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statistika</a:t>
            </a:r>
            <a:r>
              <a:rPr lang="en-US" sz="2400" dirty="0">
                <a:solidFill>
                  <a:schemeClr val="tx1"/>
                </a:solidFill>
              </a:rPr>
              <a:t> yang parameter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populasinya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mengikuti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distribusi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tertentu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seperti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distribusi</a:t>
            </a:r>
            <a:r>
              <a:rPr lang="en-US" sz="2400" dirty="0">
                <a:solidFill>
                  <a:schemeClr val="tx1"/>
                </a:solidFill>
              </a:rPr>
              <a:t> normal,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varians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homogen</a:t>
            </a:r>
            <a:r>
              <a:rPr lang="id-ID" sz="2400" dirty="0">
                <a:solidFill>
                  <a:schemeClr val="tx1"/>
                </a:solidFill>
              </a:rPr>
              <a:t>.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Statistik</a:t>
            </a:r>
            <a:r>
              <a:rPr lang="id-ID" sz="2400" b="1" u="sng" dirty="0" smtClean="0">
                <a:solidFill>
                  <a:srgbClr val="002060"/>
                </a:solidFill>
              </a:rPr>
              <a:t>a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id-ID" sz="2400" b="1" u="sng" dirty="0" smtClean="0">
                <a:solidFill>
                  <a:srgbClr val="002060"/>
                </a:solidFill>
              </a:rPr>
              <a:t>Nonparametrik</a:t>
            </a:r>
            <a:endParaRPr lang="id-ID" sz="2400" b="1" dirty="0" smtClean="0">
              <a:solidFill>
                <a:srgbClr val="002060"/>
              </a:solidFill>
            </a:endParaRPr>
          </a:p>
          <a:p>
            <a:pPr lvl="1" algn="just"/>
            <a:r>
              <a:rPr lang="en-US" sz="2400" dirty="0" err="1" smtClean="0">
                <a:solidFill>
                  <a:schemeClr val="tx1"/>
                </a:solidFill>
              </a:rPr>
              <a:t>Statistika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nonparametrik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bagian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statistika</a:t>
            </a:r>
            <a:r>
              <a:rPr lang="en-US" sz="2400" dirty="0" smtClean="0">
                <a:solidFill>
                  <a:schemeClr val="tx1"/>
                </a:solidFill>
              </a:rPr>
              <a:t> yang parameter  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populasinya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mengikuti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distribusi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tertentu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memiliki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distribusi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bebas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persyaratan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variansnya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perlu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homogen</a:t>
            </a:r>
            <a:r>
              <a:rPr lang="id-ID" sz="2200" dirty="0" smtClean="0">
                <a:solidFill>
                  <a:schemeClr val="tx1"/>
                </a:solidFill>
              </a:rPr>
              <a:t>.</a:t>
            </a:r>
          </a:p>
          <a:p>
            <a:pPr marL="201168" lvl="1" indent="0" algn="just">
              <a:buNone/>
            </a:pPr>
            <a:endParaRPr lang="id-ID" sz="22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fr-CA" sz="2200" dirty="0" smtClean="0"/>
          </a:p>
        </p:txBody>
      </p:sp>
    </p:spTree>
    <p:extLst>
      <p:ext uri="{BB962C8B-B14F-4D97-AF65-F5344CB8AC3E}">
        <p14:creationId xmlns:p14="http://schemas.microsoft.com/office/powerpoint/2010/main" val="1521227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251520" y="1126435"/>
            <a:ext cx="8712968" cy="5614932"/>
          </a:xfrm>
        </p:spPr>
        <p:txBody>
          <a:bodyPr>
            <a:norm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lang="en-US" sz="2400" dirty="0" err="1">
                <a:cs typeface="Arial Narrow"/>
              </a:rPr>
              <a:t>P</a:t>
            </a:r>
            <a:r>
              <a:rPr lang="en-US" sz="2400" spc="-4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rametrik</a:t>
            </a:r>
            <a:r>
              <a:rPr lang="en-US" sz="2400" spc="-4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dap</a:t>
            </a:r>
            <a:r>
              <a:rPr lang="en-US" sz="2400" spc="-9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t</a:t>
            </a:r>
            <a:r>
              <a:rPr lang="en-US" sz="2400" spc="-14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d</a:t>
            </a:r>
            <a:r>
              <a:rPr lang="en-US" sz="2400" spc="-4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gun</a:t>
            </a:r>
            <a:r>
              <a:rPr lang="en-US" sz="2400" spc="-9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k</a:t>
            </a:r>
            <a:r>
              <a:rPr lang="en-US" sz="2400" spc="-9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n</a:t>
            </a:r>
            <a:r>
              <a:rPr lang="en-US" sz="2400" spc="9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apa</a:t>
            </a:r>
            <a:r>
              <a:rPr lang="en-US" sz="2400" spc="-9" dirty="0" err="1">
                <a:cs typeface="Arial Narrow"/>
              </a:rPr>
              <a:t>b</a:t>
            </a:r>
            <a:r>
              <a:rPr lang="en-US" sz="2400" dirty="0" err="1">
                <a:cs typeface="Arial Narrow"/>
              </a:rPr>
              <a:t>i</a:t>
            </a:r>
            <a:r>
              <a:rPr lang="en-US" sz="2400" spc="-9" dirty="0" err="1">
                <a:cs typeface="Arial Narrow"/>
              </a:rPr>
              <a:t>l</a:t>
            </a:r>
            <a:r>
              <a:rPr lang="en-US" sz="2400" dirty="0" err="1">
                <a:cs typeface="Arial Narrow"/>
              </a:rPr>
              <a:t>a</a:t>
            </a:r>
            <a:r>
              <a:rPr lang="en-US" sz="2400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d</a:t>
            </a:r>
            <a:r>
              <a:rPr lang="en-US" sz="2400" spc="-4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tan</a:t>
            </a:r>
            <a:r>
              <a:rPr lang="en-US" sz="2400" spc="-9" dirty="0" err="1">
                <a:cs typeface="Arial Narrow"/>
              </a:rPr>
              <a:t>y</a:t>
            </a:r>
            <a:r>
              <a:rPr lang="en-US" sz="2400" dirty="0" err="1">
                <a:cs typeface="Arial Narrow"/>
              </a:rPr>
              <a:t>a</a:t>
            </a:r>
            <a:r>
              <a:rPr lang="en-US" sz="2400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me</a:t>
            </a:r>
            <a:r>
              <a:rPr lang="en-US" sz="2400" spc="-4" dirty="0" err="1">
                <a:cs typeface="Arial Narrow"/>
              </a:rPr>
              <a:t>m</a:t>
            </a:r>
            <a:r>
              <a:rPr lang="en-US" sz="2400" dirty="0" err="1">
                <a:cs typeface="Arial Narrow"/>
              </a:rPr>
              <a:t>enu</a:t>
            </a:r>
            <a:r>
              <a:rPr lang="en-US" sz="2400" spc="-9" dirty="0" err="1">
                <a:cs typeface="Arial Narrow"/>
              </a:rPr>
              <a:t>h</a:t>
            </a:r>
            <a:r>
              <a:rPr lang="en-US" sz="2400" dirty="0" err="1">
                <a:cs typeface="Arial Narrow"/>
              </a:rPr>
              <a:t>i</a:t>
            </a:r>
            <a:endParaRPr lang="en-US" sz="2400" dirty="0">
              <a:cs typeface="Arial Narrow"/>
            </a:endParaRPr>
          </a:p>
          <a:p>
            <a:pPr marL="12700" marR="38176">
              <a:lnSpc>
                <a:spcPct val="95621"/>
              </a:lnSpc>
            </a:pPr>
            <a:r>
              <a:rPr lang="en-US" sz="2400" dirty="0" err="1">
                <a:cs typeface="Arial Narrow"/>
              </a:rPr>
              <a:t>pers</a:t>
            </a:r>
            <a:r>
              <a:rPr lang="en-US" sz="2400" spc="-9" dirty="0" err="1">
                <a:cs typeface="Arial Narrow"/>
              </a:rPr>
              <a:t>y</a:t>
            </a:r>
            <a:r>
              <a:rPr lang="en-US" sz="2400" dirty="0" err="1">
                <a:cs typeface="Arial Narrow"/>
              </a:rPr>
              <a:t>aratan</a:t>
            </a:r>
            <a:r>
              <a:rPr lang="en-US" sz="2400" dirty="0">
                <a:cs typeface="Arial Narrow"/>
              </a:rPr>
              <a:t> </a:t>
            </a:r>
            <a:r>
              <a:rPr lang="en-US" sz="2400" spc="-4" dirty="0" err="1">
                <a:cs typeface="Arial Narrow"/>
              </a:rPr>
              <a:t>b</a:t>
            </a:r>
            <a:r>
              <a:rPr lang="en-US" sz="2400" dirty="0" err="1">
                <a:cs typeface="Arial Narrow"/>
              </a:rPr>
              <a:t>eri</a:t>
            </a:r>
            <a:r>
              <a:rPr lang="en-US" sz="2400" spc="-9" dirty="0" err="1">
                <a:cs typeface="Arial Narrow"/>
              </a:rPr>
              <a:t>k</a:t>
            </a:r>
            <a:r>
              <a:rPr lang="en-US" sz="2400" dirty="0" err="1">
                <a:cs typeface="Arial Narrow"/>
              </a:rPr>
              <a:t>ut</a:t>
            </a:r>
            <a:r>
              <a:rPr lang="en-US" sz="2400" dirty="0">
                <a:cs typeface="Arial Narrow"/>
              </a:rPr>
              <a:t> </a:t>
            </a:r>
            <a:r>
              <a:rPr lang="en-US" sz="2400" spc="-9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n</a:t>
            </a:r>
            <a:r>
              <a:rPr lang="en-US" sz="2400" spc="-4" dirty="0" err="1">
                <a:cs typeface="Arial Narrow"/>
              </a:rPr>
              <a:t>i</a:t>
            </a:r>
            <a:r>
              <a:rPr lang="en-US" sz="2400" dirty="0">
                <a:cs typeface="Arial Narrow"/>
              </a:rPr>
              <a:t>:</a:t>
            </a: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r>
              <a:rPr lang="en-US" sz="2400" dirty="0">
                <a:cs typeface="Arial"/>
              </a:rPr>
              <a:t>•  </a:t>
            </a:r>
            <a:r>
              <a:rPr lang="en-US" sz="2400" spc="338" dirty="0">
                <a:cs typeface="Arial"/>
              </a:rPr>
              <a:t> </a:t>
            </a:r>
            <a:r>
              <a:rPr lang="en-US" sz="2400" dirty="0">
                <a:cs typeface="Arial Narrow"/>
              </a:rPr>
              <a:t>Inter</a:t>
            </a:r>
            <a:r>
              <a:rPr lang="en-US" sz="2400" spc="-4" dirty="0">
                <a:cs typeface="Arial Narrow"/>
              </a:rPr>
              <a:t>v</a:t>
            </a:r>
            <a:r>
              <a:rPr lang="en-US" sz="2400" dirty="0">
                <a:cs typeface="Arial Narrow"/>
              </a:rPr>
              <a:t>al</a:t>
            </a: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r>
              <a:rPr lang="en-US" sz="2400" dirty="0">
                <a:cs typeface="Arial"/>
              </a:rPr>
              <a:t>•  </a:t>
            </a:r>
            <a:r>
              <a:rPr lang="en-US" sz="2400" spc="333" dirty="0">
                <a:cs typeface="Arial"/>
              </a:rPr>
              <a:t> </a:t>
            </a:r>
            <a:r>
              <a:rPr lang="en-US" sz="2400" dirty="0">
                <a:cs typeface="Arial Narrow"/>
              </a:rPr>
              <a:t>Normal</a:t>
            </a: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r>
              <a:rPr lang="en-US" sz="2400" dirty="0">
                <a:cs typeface="Arial"/>
              </a:rPr>
              <a:t>•  </a:t>
            </a:r>
            <a:r>
              <a:rPr lang="en-US" sz="2400" spc="338" dirty="0">
                <a:cs typeface="Arial"/>
              </a:rPr>
              <a:t> </a:t>
            </a:r>
            <a:r>
              <a:rPr lang="en-US" sz="2400" dirty="0" err="1">
                <a:cs typeface="Arial Narrow"/>
              </a:rPr>
              <a:t>Homog</a:t>
            </a:r>
            <a:r>
              <a:rPr lang="en-US" sz="2400" spc="-4" dirty="0" err="1">
                <a:cs typeface="Arial Narrow"/>
              </a:rPr>
              <a:t>e</a:t>
            </a:r>
            <a:r>
              <a:rPr lang="en-US" sz="2400" dirty="0" err="1">
                <a:cs typeface="Arial Narrow"/>
              </a:rPr>
              <a:t>n</a:t>
            </a:r>
            <a:endParaRPr lang="en-US" sz="2400" dirty="0">
              <a:cs typeface="Arial Narrow"/>
            </a:endParaRP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r>
              <a:rPr lang="en-US" sz="2400" dirty="0">
                <a:cs typeface="Arial"/>
              </a:rPr>
              <a:t>•  </a:t>
            </a:r>
            <a:r>
              <a:rPr lang="en-US" sz="2400" spc="338" dirty="0">
                <a:cs typeface="Arial"/>
              </a:rPr>
              <a:t> </a:t>
            </a:r>
            <a:r>
              <a:rPr lang="en-US" sz="2400" dirty="0" err="1">
                <a:cs typeface="Arial Narrow"/>
              </a:rPr>
              <a:t>Dip</a:t>
            </a:r>
            <a:r>
              <a:rPr lang="en-US" sz="2400" spc="-9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l</a:t>
            </a:r>
            <a:r>
              <a:rPr lang="en-US" sz="2400" spc="-9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h</a:t>
            </a:r>
            <a:r>
              <a:rPr lang="en-US" sz="2400" dirty="0">
                <a:cs typeface="Arial Narrow"/>
              </a:rPr>
              <a:t> </a:t>
            </a:r>
            <a:r>
              <a:rPr lang="en-US" sz="2400" spc="-9" dirty="0" err="1">
                <a:cs typeface="Arial Narrow"/>
              </a:rPr>
              <a:t>s</a:t>
            </a:r>
            <a:r>
              <a:rPr lang="en-US" sz="2400" dirty="0" err="1">
                <a:cs typeface="Arial Narrow"/>
              </a:rPr>
              <a:t>e</a:t>
            </a:r>
            <a:r>
              <a:rPr lang="en-US" sz="2400" spc="-9" dirty="0" err="1">
                <a:cs typeface="Arial Narrow"/>
              </a:rPr>
              <a:t>c</a:t>
            </a:r>
            <a:r>
              <a:rPr lang="en-US" sz="2400" dirty="0" err="1">
                <a:cs typeface="Arial Narrow"/>
              </a:rPr>
              <a:t>ara</a:t>
            </a:r>
            <a:r>
              <a:rPr lang="en-US" sz="2400" spc="9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a</a:t>
            </a:r>
            <a:r>
              <a:rPr lang="en-US" sz="2400" spc="-9" dirty="0" err="1">
                <a:cs typeface="Arial Narrow"/>
              </a:rPr>
              <a:t>c</a:t>
            </a:r>
            <a:r>
              <a:rPr lang="en-US" sz="2400" dirty="0" err="1">
                <a:cs typeface="Arial Narrow"/>
              </a:rPr>
              <a:t>ak</a:t>
            </a:r>
            <a:r>
              <a:rPr lang="en-US" sz="2400" dirty="0">
                <a:cs typeface="Arial Narrow"/>
              </a:rPr>
              <a:t> (</a:t>
            </a:r>
            <a:r>
              <a:rPr lang="en-US" sz="2400" spc="9" dirty="0">
                <a:cs typeface="Arial Narrow"/>
              </a:rPr>
              <a:t>r</a:t>
            </a:r>
            <a:r>
              <a:rPr lang="en-US" sz="2400" dirty="0">
                <a:cs typeface="Arial Narrow"/>
              </a:rPr>
              <a:t>and</a:t>
            </a:r>
            <a:r>
              <a:rPr lang="en-US" sz="2400" spc="-9" dirty="0">
                <a:cs typeface="Arial Narrow"/>
              </a:rPr>
              <a:t>o</a:t>
            </a:r>
            <a:r>
              <a:rPr lang="en-US" sz="2400" dirty="0">
                <a:cs typeface="Arial Narrow"/>
              </a:rPr>
              <a:t>m)</a:t>
            </a: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r>
              <a:rPr lang="en-US" sz="2400" dirty="0">
                <a:cs typeface="Arial"/>
              </a:rPr>
              <a:t>•  </a:t>
            </a:r>
            <a:r>
              <a:rPr lang="en-US" sz="2400" spc="338" dirty="0">
                <a:cs typeface="Arial"/>
              </a:rPr>
              <a:t> </a:t>
            </a:r>
            <a:r>
              <a:rPr lang="en-US" sz="2400" dirty="0" smtClean="0">
                <a:cs typeface="Arial Narrow"/>
              </a:rPr>
              <a:t>L</a:t>
            </a:r>
            <a:r>
              <a:rPr lang="en-US" sz="2400" spc="-4" dirty="0" smtClean="0">
                <a:cs typeface="Arial Narrow"/>
              </a:rPr>
              <a:t>i</a:t>
            </a:r>
            <a:r>
              <a:rPr lang="en-US" sz="2400" dirty="0" smtClean="0">
                <a:cs typeface="Arial Narrow"/>
              </a:rPr>
              <a:t>n</a:t>
            </a:r>
            <a:r>
              <a:rPr lang="en-US" sz="2400" spc="-4" dirty="0" smtClean="0">
                <a:cs typeface="Arial Narrow"/>
              </a:rPr>
              <a:t>i</a:t>
            </a:r>
            <a:r>
              <a:rPr lang="en-US" sz="2400" dirty="0" smtClean="0">
                <a:cs typeface="Arial Narrow"/>
              </a:rPr>
              <a:t>er</a:t>
            </a:r>
          </a:p>
          <a:p>
            <a:pPr marL="12700" marR="38367">
              <a:lnSpc>
                <a:spcPts val="2155"/>
              </a:lnSpc>
              <a:spcBef>
                <a:spcPts val="107"/>
              </a:spcBef>
            </a:pPr>
            <a:endParaRPr lang="en-US" sz="2400" dirty="0" smtClean="0">
              <a:cs typeface="Arial Narrow"/>
            </a:endParaRPr>
          </a:p>
          <a:p>
            <a:pPr marL="12700" marR="38367">
              <a:lnSpc>
                <a:spcPts val="2155"/>
              </a:lnSpc>
              <a:spcBef>
                <a:spcPts val="107"/>
              </a:spcBef>
            </a:pPr>
            <a:r>
              <a:rPr lang="en-US" sz="2400" dirty="0" err="1" smtClean="0">
                <a:cs typeface="Arial Narrow"/>
              </a:rPr>
              <a:t>Conto</a:t>
            </a:r>
            <a:r>
              <a:rPr lang="en-US" sz="2400" spc="-4" dirty="0" err="1" smtClean="0">
                <a:cs typeface="Arial Narrow"/>
              </a:rPr>
              <a:t>h</a:t>
            </a:r>
            <a:r>
              <a:rPr lang="en-US" sz="2400" spc="4" dirty="0" err="1" smtClean="0">
                <a:cs typeface="Arial Narrow"/>
              </a:rPr>
              <a:t>-</a:t>
            </a:r>
            <a:r>
              <a:rPr lang="en-US" sz="2400" dirty="0" err="1" smtClean="0">
                <a:cs typeface="Arial Narrow"/>
              </a:rPr>
              <a:t>c</a:t>
            </a:r>
            <a:r>
              <a:rPr lang="en-US" sz="2400" spc="-9" dirty="0" err="1" smtClean="0">
                <a:cs typeface="Arial Narrow"/>
              </a:rPr>
              <a:t>o</a:t>
            </a:r>
            <a:r>
              <a:rPr lang="en-US" sz="2400" dirty="0" err="1" smtClean="0">
                <a:cs typeface="Arial Narrow"/>
              </a:rPr>
              <a:t>ntoh</a:t>
            </a:r>
            <a:r>
              <a:rPr lang="en-US" sz="2400" spc="441" dirty="0" smtClean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an</a:t>
            </a:r>
            <a:r>
              <a:rPr lang="en-US" sz="2400" spc="-4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l</a:t>
            </a:r>
            <a:r>
              <a:rPr lang="en-US" sz="2400" spc="-9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s</a:t>
            </a:r>
            <a:r>
              <a:rPr lang="en-US" sz="2400" spc="-9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s</a:t>
            </a:r>
            <a:r>
              <a:rPr lang="en-US" sz="2400" dirty="0">
                <a:cs typeface="Arial Narrow"/>
              </a:rPr>
              <a:t> </a:t>
            </a:r>
            <a:r>
              <a:rPr lang="en-US" sz="2400" spc="4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s</a:t>
            </a:r>
            <a:r>
              <a:rPr lang="en-US" sz="2400" spc="-4" dirty="0" err="1">
                <a:cs typeface="Arial Narrow"/>
              </a:rPr>
              <a:t>t</a:t>
            </a:r>
            <a:r>
              <a:rPr lang="en-US" sz="2400" dirty="0" err="1">
                <a:cs typeface="Arial Narrow"/>
              </a:rPr>
              <a:t>at</a:t>
            </a:r>
            <a:r>
              <a:rPr lang="en-US" sz="2400" spc="-9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s</a:t>
            </a:r>
            <a:r>
              <a:rPr lang="en-US" sz="2400" spc="-4" dirty="0" err="1">
                <a:cs typeface="Arial Narrow"/>
              </a:rPr>
              <a:t>t</a:t>
            </a:r>
            <a:r>
              <a:rPr lang="en-US" sz="2400" dirty="0" err="1">
                <a:cs typeface="Arial Narrow"/>
              </a:rPr>
              <a:t>ik</a:t>
            </a:r>
            <a:r>
              <a:rPr lang="en-US" sz="2400" spc="445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parametrik</a:t>
            </a:r>
            <a:r>
              <a:rPr lang="en-US" sz="2400" spc="430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i</a:t>
            </a:r>
            <a:r>
              <a:rPr lang="en-US" sz="2400" spc="-4" dirty="0" err="1">
                <a:cs typeface="Arial Narrow"/>
              </a:rPr>
              <a:t>n</a:t>
            </a:r>
            <a:r>
              <a:rPr lang="en-US" sz="2400" dirty="0" err="1">
                <a:cs typeface="Arial Narrow"/>
              </a:rPr>
              <a:t>i</a:t>
            </a:r>
            <a:r>
              <a:rPr lang="en-US" sz="2400" dirty="0">
                <a:cs typeface="Arial Narrow"/>
              </a:rPr>
              <a:t>  </a:t>
            </a:r>
            <a:r>
              <a:rPr lang="en-US" sz="2400" dirty="0" err="1">
                <a:cs typeface="Arial Narrow"/>
              </a:rPr>
              <a:t>ada</a:t>
            </a:r>
            <a:r>
              <a:rPr lang="en-US" sz="2400" spc="-9" dirty="0" err="1">
                <a:cs typeface="Arial Narrow"/>
              </a:rPr>
              <a:t>l</a:t>
            </a:r>
            <a:r>
              <a:rPr lang="en-US" sz="2400" dirty="0" err="1">
                <a:cs typeface="Arial Narrow"/>
              </a:rPr>
              <a:t>ah</a:t>
            </a:r>
            <a:r>
              <a:rPr lang="en-US" sz="2400" dirty="0">
                <a:cs typeface="Arial Narrow"/>
              </a:rPr>
              <a:t>:</a:t>
            </a:r>
          </a:p>
          <a:p>
            <a:pPr marL="12700">
              <a:lnSpc>
                <a:spcPct val="95825"/>
              </a:lnSpc>
            </a:pPr>
            <a:r>
              <a:rPr lang="en-US" sz="2400" dirty="0">
                <a:cs typeface="Arial"/>
              </a:rPr>
              <a:t>•  </a:t>
            </a:r>
            <a:r>
              <a:rPr lang="en-US" sz="2400" spc="338" dirty="0">
                <a:cs typeface="Arial"/>
              </a:rPr>
              <a:t> </a:t>
            </a:r>
            <a:r>
              <a:rPr lang="en-US" sz="2400" dirty="0" err="1">
                <a:cs typeface="Arial Narrow"/>
              </a:rPr>
              <a:t>P</a:t>
            </a:r>
            <a:r>
              <a:rPr lang="en-US" sz="2400" spc="-4" dirty="0" err="1">
                <a:cs typeface="Arial Narrow"/>
              </a:rPr>
              <a:t>e</a:t>
            </a:r>
            <a:r>
              <a:rPr lang="en-US" sz="2400" dirty="0" err="1">
                <a:cs typeface="Arial Narrow"/>
              </a:rPr>
              <a:t>ngu</a:t>
            </a:r>
            <a:r>
              <a:rPr lang="en-US" sz="2400" spc="-9" dirty="0" err="1">
                <a:cs typeface="Arial Narrow"/>
              </a:rPr>
              <a:t>j</a:t>
            </a:r>
            <a:r>
              <a:rPr lang="en-US" sz="2400" dirty="0" err="1">
                <a:cs typeface="Arial Narrow"/>
              </a:rPr>
              <a:t>i</a:t>
            </a:r>
            <a:r>
              <a:rPr lang="en-US" sz="2400" spc="-4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n</a:t>
            </a:r>
            <a:r>
              <a:rPr lang="en-US" sz="2400" spc="9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h</a:t>
            </a:r>
            <a:r>
              <a:rPr lang="en-US" sz="2400" spc="-4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pot</a:t>
            </a:r>
            <a:r>
              <a:rPr lang="en-US" sz="2400" spc="-4" dirty="0" err="1">
                <a:cs typeface="Arial Narrow"/>
              </a:rPr>
              <a:t>e</a:t>
            </a:r>
            <a:r>
              <a:rPr lang="en-US" sz="2400" dirty="0" err="1">
                <a:cs typeface="Arial Narrow"/>
              </a:rPr>
              <a:t>s</a:t>
            </a:r>
            <a:r>
              <a:rPr lang="en-US" sz="2400" spc="-9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s</a:t>
            </a:r>
            <a:r>
              <a:rPr lang="en-US" sz="2400" dirty="0">
                <a:cs typeface="Arial Narrow"/>
              </a:rPr>
              <a:t>,  </a:t>
            </a:r>
            <a:r>
              <a:rPr lang="en-US" sz="2400" dirty="0" err="1">
                <a:cs typeface="Arial Narrow"/>
              </a:rPr>
              <a:t>Regre</a:t>
            </a:r>
            <a:r>
              <a:rPr lang="en-US" sz="2400" spc="-4" dirty="0" err="1">
                <a:cs typeface="Arial Narrow"/>
              </a:rPr>
              <a:t>s</a:t>
            </a:r>
            <a:r>
              <a:rPr lang="en-US" sz="2400" dirty="0" err="1">
                <a:cs typeface="Arial Narrow"/>
              </a:rPr>
              <a:t>i</a:t>
            </a:r>
            <a:r>
              <a:rPr lang="en-US" sz="2400" dirty="0">
                <a:cs typeface="Arial Narrow"/>
              </a:rPr>
              <a:t>  (</a:t>
            </a:r>
            <a:r>
              <a:rPr lang="en-US" sz="2400" dirty="0" err="1">
                <a:cs typeface="Arial Narrow"/>
              </a:rPr>
              <a:t>untuk</a:t>
            </a:r>
            <a:r>
              <a:rPr lang="en-US" sz="2400" spc="436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men</a:t>
            </a:r>
            <a:r>
              <a:rPr lang="en-US" sz="2400" spc="-9" dirty="0" err="1">
                <a:cs typeface="Arial Narrow"/>
              </a:rPr>
              <a:t>y</a:t>
            </a:r>
            <a:r>
              <a:rPr lang="en-US" sz="2400" dirty="0" err="1">
                <a:cs typeface="Arial Narrow"/>
              </a:rPr>
              <a:t>im</a:t>
            </a:r>
            <a:r>
              <a:rPr lang="en-US" sz="2400" spc="-9" dirty="0" err="1">
                <a:cs typeface="Arial Narrow"/>
              </a:rPr>
              <a:t>p</a:t>
            </a:r>
            <a:r>
              <a:rPr lang="en-US" sz="2400" dirty="0" err="1">
                <a:cs typeface="Arial Narrow"/>
              </a:rPr>
              <a:t>u</a:t>
            </a:r>
            <a:r>
              <a:rPr lang="en-US" sz="2400" spc="-4" dirty="0" err="1">
                <a:cs typeface="Arial Narrow"/>
              </a:rPr>
              <a:t>l</a:t>
            </a:r>
            <a:r>
              <a:rPr lang="en-US" sz="2400" dirty="0" err="1">
                <a:cs typeface="Arial Narrow"/>
              </a:rPr>
              <a:t>k</a:t>
            </a:r>
            <a:r>
              <a:rPr lang="en-US" sz="2400" spc="-9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n</a:t>
            </a:r>
            <a:r>
              <a:rPr lang="en-US" sz="2400" dirty="0">
                <a:cs typeface="Arial Narrow"/>
              </a:rPr>
              <a:t>)</a:t>
            </a:r>
          </a:p>
          <a:p>
            <a:pPr marL="12700" marR="38367">
              <a:lnSpc>
                <a:spcPct val="95825"/>
              </a:lnSpc>
              <a:spcBef>
                <a:spcPts val="100"/>
              </a:spcBef>
            </a:pPr>
            <a:r>
              <a:rPr lang="en-US" sz="2400" dirty="0">
                <a:cs typeface="Arial"/>
              </a:rPr>
              <a:t>•  </a:t>
            </a:r>
            <a:r>
              <a:rPr lang="en-US" sz="2400" spc="338" dirty="0">
                <a:cs typeface="Arial"/>
              </a:rPr>
              <a:t> </a:t>
            </a:r>
            <a:r>
              <a:rPr lang="en-US" sz="2400" dirty="0" err="1">
                <a:cs typeface="Arial Narrow"/>
              </a:rPr>
              <a:t>K</a:t>
            </a:r>
            <a:r>
              <a:rPr lang="en-US" sz="2400" spc="-4" dirty="0" err="1">
                <a:cs typeface="Arial Narrow"/>
              </a:rPr>
              <a:t>o</a:t>
            </a:r>
            <a:r>
              <a:rPr lang="en-US" sz="2400" dirty="0" err="1">
                <a:cs typeface="Arial Narrow"/>
              </a:rPr>
              <a:t>rela</a:t>
            </a:r>
            <a:r>
              <a:rPr lang="en-US" sz="2400" spc="-9" dirty="0" err="1">
                <a:cs typeface="Arial Narrow"/>
              </a:rPr>
              <a:t>s</a:t>
            </a:r>
            <a:r>
              <a:rPr lang="en-US" sz="2400" dirty="0" err="1">
                <a:cs typeface="Arial Narrow"/>
              </a:rPr>
              <a:t>i</a:t>
            </a:r>
            <a:r>
              <a:rPr lang="en-US" sz="2400" dirty="0">
                <a:cs typeface="Arial Narrow"/>
              </a:rPr>
              <a:t> </a:t>
            </a:r>
            <a:r>
              <a:rPr lang="en-US" sz="2400" spc="4" dirty="0">
                <a:cs typeface="Arial Narrow"/>
              </a:rPr>
              <a:t> </a:t>
            </a:r>
            <a:r>
              <a:rPr lang="en-US" sz="2400" dirty="0">
                <a:cs typeface="Arial Narrow"/>
              </a:rPr>
              <a:t>(</a:t>
            </a:r>
            <a:r>
              <a:rPr lang="en-US" sz="2400" dirty="0" err="1">
                <a:cs typeface="Arial Narrow"/>
              </a:rPr>
              <a:t>untuk</a:t>
            </a:r>
            <a:r>
              <a:rPr lang="en-US" sz="2400" spc="436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men</a:t>
            </a:r>
            <a:r>
              <a:rPr lang="en-US" sz="2400" spc="-9" dirty="0" err="1">
                <a:cs typeface="Arial Narrow"/>
              </a:rPr>
              <a:t>y</a:t>
            </a:r>
            <a:r>
              <a:rPr lang="en-US" sz="2400" dirty="0" err="1">
                <a:cs typeface="Arial Narrow"/>
              </a:rPr>
              <a:t>im</a:t>
            </a:r>
            <a:r>
              <a:rPr lang="en-US" sz="2400" spc="-9" dirty="0" err="1">
                <a:cs typeface="Arial Narrow"/>
              </a:rPr>
              <a:t>p</a:t>
            </a:r>
            <a:r>
              <a:rPr lang="en-US" sz="2400" dirty="0" err="1">
                <a:cs typeface="Arial Narrow"/>
              </a:rPr>
              <a:t>u</a:t>
            </a:r>
            <a:r>
              <a:rPr lang="en-US" sz="2400" spc="-4" dirty="0" err="1">
                <a:cs typeface="Arial Narrow"/>
              </a:rPr>
              <a:t>l</a:t>
            </a:r>
            <a:r>
              <a:rPr lang="en-US" sz="2400" dirty="0" err="1">
                <a:cs typeface="Arial Narrow"/>
              </a:rPr>
              <a:t>k</a:t>
            </a:r>
            <a:r>
              <a:rPr lang="en-US" sz="2400" spc="-9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n</a:t>
            </a:r>
            <a:r>
              <a:rPr lang="en-US" sz="2400" dirty="0">
                <a:cs typeface="Arial Narrow"/>
              </a:rPr>
              <a:t>)</a:t>
            </a:r>
          </a:p>
          <a:p>
            <a:pPr marL="12700" marR="38367">
              <a:lnSpc>
                <a:spcPct val="95825"/>
              </a:lnSpc>
              <a:spcBef>
                <a:spcPts val="100"/>
              </a:spcBef>
            </a:pPr>
            <a:r>
              <a:rPr lang="en-US" sz="2400" dirty="0">
                <a:cs typeface="Arial"/>
              </a:rPr>
              <a:t>•  </a:t>
            </a:r>
            <a:r>
              <a:rPr lang="en-US" sz="2400" spc="333" dirty="0">
                <a:cs typeface="Arial"/>
              </a:rPr>
              <a:t> </a:t>
            </a:r>
            <a:r>
              <a:rPr lang="en-US" sz="2400" dirty="0" err="1">
                <a:cs typeface="Arial Narrow"/>
              </a:rPr>
              <a:t>Uji</a:t>
            </a:r>
            <a:r>
              <a:rPr lang="en-US" sz="2400" spc="-9" dirty="0">
                <a:cs typeface="Arial Narrow"/>
              </a:rPr>
              <a:t> </a:t>
            </a:r>
            <a:r>
              <a:rPr lang="en-US" sz="2400" dirty="0">
                <a:cs typeface="Arial Narrow"/>
              </a:rPr>
              <a:t>T</a:t>
            </a:r>
          </a:p>
          <a:p>
            <a:pPr marL="12700" marR="38367">
              <a:lnSpc>
                <a:spcPct val="95825"/>
              </a:lnSpc>
              <a:spcBef>
                <a:spcPts val="100"/>
              </a:spcBef>
            </a:pPr>
            <a:r>
              <a:rPr lang="en-US" sz="2400" dirty="0">
                <a:cs typeface="Arial"/>
              </a:rPr>
              <a:t>•  </a:t>
            </a:r>
            <a:r>
              <a:rPr lang="en-US" sz="2400" spc="338" dirty="0">
                <a:cs typeface="Arial"/>
              </a:rPr>
              <a:t> </a:t>
            </a:r>
            <a:r>
              <a:rPr lang="en-US" sz="2400" dirty="0" err="1">
                <a:cs typeface="Arial Narrow"/>
              </a:rPr>
              <a:t>A</a:t>
            </a:r>
            <a:r>
              <a:rPr lang="en-US" sz="2400" spc="-4" dirty="0" err="1">
                <a:cs typeface="Arial Narrow"/>
              </a:rPr>
              <a:t>n</a:t>
            </a:r>
            <a:r>
              <a:rPr lang="en-US" sz="2400" dirty="0" err="1">
                <a:cs typeface="Arial Narrow"/>
              </a:rPr>
              <a:t>o</a:t>
            </a:r>
            <a:r>
              <a:rPr lang="en-US" sz="2400" spc="-9" dirty="0" err="1">
                <a:cs typeface="Arial Narrow"/>
              </a:rPr>
              <a:t>v</a:t>
            </a:r>
            <a:r>
              <a:rPr lang="en-US" sz="2400" dirty="0" err="1">
                <a:cs typeface="Arial Narrow"/>
              </a:rPr>
              <a:t>a</a:t>
            </a:r>
            <a:r>
              <a:rPr lang="en-US" sz="2400" dirty="0">
                <a:cs typeface="Arial Narrow"/>
              </a:rPr>
              <a:t>,</a:t>
            </a:r>
            <a:r>
              <a:rPr lang="en-US" sz="2400" spc="4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A</a:t>
            </a:r>
            <a:r>
              <a:rPr lang="en-US" sz="2400" spc="-4" dirty="0" err="1">
                <a:cs typeface="Arial Narrow"/>
              </a:rPr>
              <a:t>n</a:t>
            </a:r>
            <a:r>
              <a:rPr lang="en-US" sz="2400" dirty="0" err="1">
                <a:cs typeface="Arial Narrow"/>
              </a:rPr>
              <a:t>c</a:t>
            </a:r>
            <a:r>
              <a:rPr lang="en-US" sz="2400" spc="-9" dirty="0" err="1">
                <a:cs typeface="Arial Narrow"/>
              </a:rPr>
              <a:t>o</a:t>
            </a:r>
            <a:r>
              <a:rPr lang="en-US" sz="2400" dirty="0" err="1">
                <a:cs typeface="Arial Narrow"/>
              </a:rPr>
              <a:t>va</a:t>
            </a:r>
            <a:endParaRPr lang="en-US" sz="2400" dirty="0">
              <a:cs typeface="Arial Narrow"/>
            </a:endParaRP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endParaRPr lang="en-US" dirty="0">
              <a:cs typeface="Arial Narrow"/>
            </a:endParaRPr>
          </a:p>
          <a:p>
            <a:pPr marL="1501902" lvl="3" indent="-342900">
              <a:buSzPct val="8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fr-CA" sz="18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spc="0" dirty="0" smtClean="0">
              <a:latin typeface="Arial Narrow"/>
              <a:cs typeface="Arial Narrow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spc="0" dirty="0" err="1" smtClean="0">
                <a:latin typeface="+mn-lt"/>
                <a:cs typeface="Arial Narrow"/>
              </a:rPr>
              <a:t>P</a:t>
            </a:r>
            <a:r>
              <a:rPr lang="en-US" sz="4000" b="1" spc="-4" dirty="0" err="1" smtClean="0">
                <a:latin typeface="+mn-lt"/>
                <a:cs typeface="Arial Narrow"/>
              </a:rPr>
              <a:t>a</a:t>
            </a:r>
            <a:r>
              <a:rPr lang="en-US" sz="4000" b="1" spc="0" dirty="0" err="1" smtClean="0">
                <a:latin typeface="+mn-lt"/>
                <a:cs typeface="Arial Narrow"/>
              </a:rPr>
              <a:t>rametrik</a:t>
            </a:r>
            <a:r>
              <a:rPr lang="en-US" sz="4000" b="1" spc="0" dirty="0" smtClean="0">
                <a:latin typeface="+mn-lt"/>
                <a:cs typeface="Arial Narrow"/>
              </a:rPr>
              <a:t> </a:t>
            </a:r>
            <a:r>
              <a:rPr lang="en-US" sz="4000" spc="0" dirty="0" err="1">
                <a:latin typeface="+mn-lt"/>
                <a:cs typeface="Arial Narrow"/>
              </a:rPr>
              <a:t>dan</a:t>
            </a:r>
            <a:r>
              <a:rPr lang="en-US" sz="4000" spc="-14" dirty="0">
                <a:latin typeface="+mn-lt"/>
                <a:cs typeface="Arial Narrow"/>
              </a:rPr>
              <a:t> </a:t>
            </a:r>
            <a:r>
              <a:rPr lang="en-US" sz="4000" spc="0" dirty="0">
                <a:latin typeface="+mn-lt"/>
                <a:cs typeface="Arial Narrow"/>
              </a:rPr>
              <a:t>Non</a:t>
            </a:r>
            <a:r>
              <a:rPr lang="en-US" sz="4000" spc="4" dirty="0">
                <a:latin typeface="+mn-lt"/>
                <a:cs typeface="Arial Narrow"/>
              </a:rPr>
              <a:t>-</a:t>
            </a:r>
            <a:r>
              <a:rPr lang="en-US" sz="4000" spc="0" dirty="0" err="1">
                <a:latin typeface="+mn-lt"/>
                <a:cs typeface="Arial Narrow"/>
              </a:rPr>
              <a:t>parametrik</a:t>
            </a:r>
            <a:endParaRPr lang="en-US" sz="4000" dirty="0">
              <a:latin typeface="+mn-lt"/>
              <a:cs typeface="Arial Narrow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39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251520" y="1126435"/>
            <a:ext cx="8712968" cy="5614932"/>
          </a:xfrm>
        </p:spPr>
        <p:txBody>
          <a:bodyPr>
            <a:normAutofit/>
          </a:bodyPr>
          <a:lstStyle/>
          <a:p>
            <a:pPr marL="12700" marR="38176">
              <a:lnSpc>
                <a:spcPct val="95825"/>
              </a:lnSpc>
              <a:spcBef>
                <a:spcPts val="100"/>
              </a:spcBef>
            </a:pPr>
            <a:endParaRPr lang="en-US" dirty="0">
              <a:latin typeface="Arial Narrow"/>
              <a:cs typeface="Arial Narrow"/>
            </a:endParaRPr>
          </a:p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lang="en-US" sz="2400" dirty="0">
                <a:cs typeface="Arial Narrow"/>
              </a:rPr>
              <a:t>Non </a:t>
            </a:r>
            <a:r>
              <a:rPr lang="en-US" sz="2400" dirty="0" err="1">
                <a:cs typeface="Arial Narrow"/>
              </a:rPr>
              <a:t>p</a:t>
            </a:r>
            <a:r>
              <a:rPr lang="en-US" sz="2400" spc="-4" dirty="0" err="1">
                <a:cs typeface="Arial Narrow"/>
              </a:rPr>
              <a:t>a</a:t>
            </a:r>
            <a:r>
              <a:rPr lang="en-US" sz="2400" dirty="0" err="1">
                <a:cs typeface="Arial Narrow"/>
              </a:rPr>
              <a:t>rametrik</a:t>
            </a:r>
            <a:r>
              <a:rPr lang="en-US" sz="2400" spc="-19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d</a:t>
            </a:r>
            <a:r>
              <a:rPr lang="en-US" sz="2400" spc="-4" dirty="0" err="1">
                <a:cs typeface="Arial Narrow"/>
              </a:rPr>
              <a:t>i</a:t>
            </a:r>
            <a:r>
              <a:rPr lang="en-US" sz="2400" dirty="0" err="1">
                <a:cs typeface="Arial Narrow"/>
              </a:rPr>
              <a:t>pa</a:t>
            </a:r>
            <a:r>
              <a:rPr lang="en-US" sz="2400" spc="-9" dirty="0" err="1">
                <a:cs typeface="Arial Narrow"/>
              </a:rPr>
              <a:t>k</a:t>
            </a:r>
            <a:r>
              <a:rPr lang="en-US" sz="2400" dirty="0" err="1">
                <a:cs typeface="Arial Narrow"/>
              </a:rPr>
              <a:t>ai</a:t>
            </a:r>
            <a:r>
              <a:rPr lang="en-US" sz="2400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apa</a:t>
            </a:r>
            <a:r>
              <a:rPr lang="en-US" sz="2400" spc="-9" dirty="0" err="1">
                <a:cs typeface="Arial Narrow"/>
              </a:rPr>
              <a:t>b</a:t>
            </a:r>
            <a:r>
              <a:rPr lang="en-US" sz="2400" dirty="0" err="1">
                <a:cs typeface="Arial Narrow"/>
              </a:rPr>
              <a:t>i</a:t>
            </a:r>
            <a:r>
              <a:rPr lang="en-US" sz="2400" spc="-9" dirty="0" err="1">
                <a:cs typeface="Arial Narrow"/>
              </a:rPr>
              <a:t>l</a:t>
            </a:r>
            <a:r>
              <a:rPr lang="en-US" sz="2400" dirty="0" err="1">
                <a:cs typeface="Arial Narrow"/>
              </a:rPr>
              <a:t>a</a:t>
            </a:r>
            <a:r>
              <a:rPr lang="en-US" sz="2400" dirty="0">
                <a:cs typeface="Arial Narrow"/>
              </a:rPr>
              <a:t> d</a:t>
            </a:r>
            <a:r>
              <a:rPr lang="en-US" sz="2400" spc="-4" dirty="0">
                <a:cs typeface="Arial Narrow"/>
              </a:rPr>
              <a:t>a</a:t>
            </a:r>
            <a:r>
              <a:rPr lang="en-US" sz="2400" dirty="0">
                <a:cs typeface="Arial Narrow"/>
              </a:rPr>
              <a:t>ta</a:t>
            </a:r>
            <a:r>
              <a:rPr lang="en-US" sz="2400" spc="-14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k</a:t>
            </a:r>
            <a:r>
              <a:rPr lang="en-US" sz="2400" spc="-9" dirty="0" err="1">
                <a:cs typeface="Arial Narrow"/>
              </a:rPr>
              <a:t>u</a:t>
            </a:r>
            <a:r>
              <a:rPr lang="en-US" sz="2400" dirty="0" err="1">
                <a:cs typeface="Arial Narrow"/>
              </a:rPr>
              <a:t>rang</a:t>
            </a:r>
            <a:r>
              <a:rPr lang="en-US" sz="2400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dari</a:t>
            </a:r>
            <a:r>
              <a:rPr lang="en-US" sz="2400" dirty="0">
                <a:cs typeface="Arial Narrow"/>
              </a:rPr>
              <a:t> </a:t>
            </a:r>
            <a:r>
              <a:rPr lang="en-US" sz="2400" spc="-9" dirty="0">
                <a:cs typeface="Arial Narrow"/>
              </a:rPr>
              <a:t>3</a:t>
            </a:r>
            <a:r>
              <a:rPr lang="en-US" sz="2400" dirty="0">
                <a:cs typeface="Arial Narrow"/>
              </a:rPr>
              <a:t>0,</a:t>
            </a:r>
            <a:r>
              <a:rPr lang="en-US" sz="2400" spc="-14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atau</a:t>
            </a:r>
            <a:r>
              <a:rPr lang="en-US" sz="2400" spc="-19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ti</a:t>
            </a:r>
            <a:r>
              <a:rPr lang="en-US" sz="2400" spc="-9" dirty="0" err="1">
                <a:cs typeface="Arial Narrow"/>
              </a:rPr>
              <a:t>d</a:t>
            </a:r>
            <a:r>
              <a:rPr lang="en-US" sz="2400" dirty="0" err="1">
                <a:cs typeface="Arial Narrow"/>
              </a:rPr>
              <a:t>ak</a:t>
            </a:r>
            <a:endParaRPr lang="en-US" sz="2400" dirty="0">
              <a:cs typeface="Arial Narrow"/>
            </a:endParaRPr>
          </a:p>
          <a:p>
            <a:pPr marL="12700" marR="38176">
              <a:lnSpc>
                <a:spcPct val="95621"/>
              </a:lnSpc>
            </a:pPr>
            <a:r>
              <a:rPr lang="en-US" sz="2400" dirty="0">
                <a:cs typeface="Arial Narrow"/>
              </a:rPr>
              <a:t>normal</a:t>
            </a:r>
            <a:r>
              <a:rPr lang="en-US" sz="2400" spc="-19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atau</a:t>
            </a:r>
            <a:r>
              <a:rPr lang="en-US" sz="2400" spc="-19" dirty="0">
                <a:cs typeface="Arial Narrow"/>
              </a:rPr>
              <a:t> </a:t>
            </a:r>
            <a:r>
              <a:rPr lang="en-US" sz="2400" dirty="0" err="1">
                <a:cs typeface="Arial Narrow"/>
              </a:rPr>
              <a:t>ti</a:t>
            </a:r>
            <a:r>
              <a:rPr lang="en-US" sz="2400" spc="-9" dirty="0" err="1">
                <a:cs typeface="Arial Narrow"/>
              </a:rPr>
              <a:t>d</a:t>
            </a:r>
            <a:r>
              <a:rPr lang="en-US" sz="2400" dirty="0" err="1">
                <a:cs typeface="Arial Narrow"/>
              </a:rPr>
              <a:t>ak</a:t>
            </a:r>
            <a:r>
              <a:rPr lang="en-US" sz="2400" spc="-9" dirty="0">
                <a:cs typeface="Arial Narrow"/>
              </a:rPr>
              <a:t> </a:t>
            </a:r>
            <a:r>
              <a:rPr lang="en-US" sz="2400" dirty="0">
                <a:cs typeface="Arial Narrow"/>
              </a:rPr>
              <a:t>l</a:t>
            </a:r>
            <a:r>
              <a:rPr lang="en-US" sz="2400" spc="-9" dirty="0">
                <a:cs typeface="Arial Narrow"/>
              </a:rPr>
              <a:t>i</a:t>
            </a:r>
            <a:r>
              <a:rPr lang="en-US" sz="2400" dirty="0">
                <a:cs typeface="Arial Narrow"/>
              </a:rPr>
              <a:t>n</a:t>
            </a:r>
            <a:r>
              <a:rPr lang="en-US" sz="2400" spc="-4" dirty="0">
                <a:cs typeface="Arial Narrow"/>
              </a:rPr>
              <a:t>i</a:t>
            </a:r>
            <a:r>
              <a:rPr lang="en-US" sz="2400" dirty="0">
                <a:cs typeface="Arial Narrow"/>
              </a:rPr>
              <a:t>er, </a:t>
            </a:r>
            <a:r>
              <a:rPr lang="en-US" sz="2400" dirty="0" err="1">
                <a:cs typeface="Arial Narrow"/>
              </a:rPr>
              <a:t>c</a:t>
            </a:r>
            <a:r>
              <a:rPr lang="en-US" sz="2400" spc="-4" dirty="0" err="1">
                <a:cs typeface="Arial Narrow"/>
              </a:rPr>
              <a:t>o</a:t>
            </a:r>
            <a:r>
              <a:rPr lang="en-US" sz="2400" dirty="0" err="1">
                <a:cs typeface="Arial Narrow"/>
              </a:rPr>
              <a:t>nto</a:t>
            </a:r>
            <a:r>
              <a:rPr lang="en-US" sz="2400" spc="-4" dirty="0" err="1">
                <a:cs typeface="Arial Narrow"/>
              </a:rPr>
              <a:t>h</a:t>
            </a:r>
            <a:r>
              <a:rPr lang="en-US" sz="2400" dirty="0" err="1">
                <a:cs typeface="Arial Narrow"/>
              </a:rPr>
              <a:t>n</a:t>
            </a:r>
            <a:r>
              <a:rPr lang="en-US" sz="2400" spc="-9" dirty="0" err="1">
                <a:cs typeface="Arial Narrow"/>
              </a:rPr>
              <a:t>y</a:t>
            </a:r>
            <a:r>
              <a:rPr lang="en-US" sz="2400" dirty="0" err="1">
                <a:cs typeface="Arial Narrow"/>
              </a:rPr>
              <a:t>a</a:t>
            </a:r>
            <a:r>
              <a:rPr lang="en-US" sz="2400" dirty="0">
                <a:cs typeface="Arial Narrow"/>
              </a:rPr>
              <a:t>:</a:t>
            </a:r>
          </a:p>
          <a:p>
            <a:pPr marL="1501902" lvl="3" indent="-342900">
              <a:buSzPct val="8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fr-CA" sz="18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spc="0" dirty="0" smtClean="0">
              <a:solidFill>
                <a:srgbClr val="000000">
                  <a:lumMod val="75000"/>
                  <a:lumOff val="25000"/>
                </a:srgbClr>
              </a:solidFill>
              <a:latin typeface="Arial Narrow"/>
              <a:cs typeface="Arial Narrow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spc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P</a:t>
            </a:r>
            <a:r>
              <a:rPr lang="en-US" sz="4000" b="1" spc="-4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a</a:t>
            </a:r>
            <a:r>
              <a:rPr lang="en-US" sz="4000" b="1" spc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rametrik</a:t>
            </a:r>
            <a:r>
              <a:rPr lang="en-US" sz="4000" b="1" spc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 </a:t>
            </a:r>
            <a:r>
              <a:rPr lang="en-US" sz="4000" spc="0" dirty="0" err="1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dan</a:t>
            </a:r>
            <a:r>
              <a:rPr lang="en-US" sz="4000" spc="-14" dirty="0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 </a:t>
            </a:r>
            <a:r>
              <a:rPr lang="en-US" sz="4000" spc="0" dirty="0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Non</a:t>
            </a:r>
            <a:r>
              <a:rPr lang="en-US" sz="4000" spc="4" dirty="0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-</a:t>
            </a:r>
            <a:r>
              <a:rPr lang="en-US" sz="4000" spc="0" dirty="0" err="1">
                <a:solidFill>
                  <a:srgbClr val="000000">
                    <a:lumMod val="75000"/>
                    <a:lumOff val="25000"/>
                  </a:srgbClr>
                </a:solidFill>
                <a:cs typeface="Arial Narrow"/>
              </a:rPr>
              <a:t>parametrik</a:t>
            </a:r>
            <a:endParaRPr lang="en-US" sz="4000" dirty="0">
              <a:solidFill>
                <a:srgbClr val="000000">
                  <a:lumMod val="75000"/>
                  <a:lumOff val="25000"/>
                </a:srgbClr>
              </a:solidFill>
              <a:cs typeface="Arial Narrow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467544" y="2492897"/>
            <a:ext cx="2192185" cy="2338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982">
              <a:lnSpc>
                <a:spcPts val="1340"/>
              </a:lnSpc>
              <a:spcBef>
                <a:spcPts val="67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-9" dirty="0" smtClean="0">
                <a:latin typeface="Arial Narrow"/>
                <a:cs typeface="Arial Narrow"/>
              </a:rPr>
              <a:t> </a:t>
            </a:r>
            <a:r>
              <a:rPr spc="4" dirty="0" smtClean="0">
                <a:latin typeface="Arial Narrow"/>
                <a:cs typeface="Arial Narrow"/>
              </a:rPr>
              <a:t>B</a:t>
            </a:r>
            <a:r>
              <a:rPr spc="0" dirty="0" smtClean="0">
                <a:latin typeface="Arial Narrow"/>
                <a:cs typeface="Arial Narrow"/>
              </a:rPr>
              <a:t>in</a:t>
            </a:r>
            <a:r>
              <a:rPr spc="4" dirty="0" smtClean="0">
                <a:latin typeface="Arial Narrow"/>
                <a:cs typeface="Arial Narrow"/>
              </a:rPr>
              <a:t>o</a:t>
            </a:r>
            <a:r>
              <a:rPr spc="-4" dirty="0" smtClean="0">
                <a:latin typeface="Arial Narrow"/>
                <a:cs typeface="Arial Narrow"/>
              </a:rPr>
              <a:t>m</a:t>
            </a:r>
            <a:r>
              <a:rPr spc="0" dirty="0" smtClean="0">
                <a:latin typeface="Arial Narrow"/>
                <a:cs typeface="Arial Narrow"/>
              </a:rPr>
              <a:t>ial</a:t>
            </a:r>
            <a:endParaRPr dirty="0">
              <a:latin typeface="Arial Narrow"/>
              <a:cs typeface="Arial Narrow"/>
            </a:endParaRPr>
          </a:p>
          <a:p>
            <a:pPr marL="12700" marR="22982">
              <a:lnSpc>
                <a:spcPct val="95825"/>
              </a:lnSpc>
              <a:spcBef>
                <a:spcPts val="589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-9" dirty="0" smtClean="0">
                <a:latin typeface="Arial Narrow"/>
                <a:cs typeface="Arial Narrow"/>
              </a:rPr>
              <a:t> </a:t>
            </a:r>
            <a:r>
              <a:rPr spc="0" dirty="0" smtClean="0">
                <a:latin typeface="Arial Narrow"/>
                <a:cs typeface="Arial Narrow"/>
              </a:rPr>
              <a:t>Chi</a:t>
            </a:r>
            <a:r>
              <a:rPr spc="4" dirty="0" smtClean="0">
                <a:latin typeface="Arial Narrow"/>
                <a:cs typeface="Arial Narrow"/>
              </a:rPr>
              <a:t> Kuad</a:t>
            </a:r>
            <a:r>
              <a:rPr spc="0" dirty="0" smtClean="0">
                <a:latin typeface="Arial Narrow"/>
                <a:cs typeface="Arial Narrow"/>
              </a:rPr>
              <a:t>rat</a:t>
            </a:r>
            <a:endParaRPr dirty="0">
              <a:latin typeface="Arial Narrow"/>
              <a:cs typeface="Arial Narrow"/>
            </a:endParaRPr>
          </a:p>
          <a:p>
            <a:pPr marL="12700" marR="22982">
              <a:lnSpc>
                <a:spcPct val="95825"/>
              </a:lnSpc>
              <a:spcBef>
                <a:spcPts val="656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Arial Narrow"/>
                <a:cs typeface="Arial Narrow"/>
              </a:rPr>
              <a:t>K</a:t>
            </a:r>
            <a:r>
              <a:rPr spc="0" dirty="0" smtClean="0">
                <a:latin typeface="Arial Narrow"/>
                <a:cs typeface="Arial Narrow"/>
              </a:rPr>
              <a:t>rusk</a:t>
            </a:r>
            <a:r>
              <a:rPr spc="4" dirty="0" smtClean="0">
                <a:latin typeface="Arial Narrow"/>
                <a:cs typeface="Arial Narrow"/>
              </a:rPr>
              <a:t>a</a:t>
            </a:r>
            <a:r>
              <a:rPr spc="0" dirty="0" smtClean="0">
                <a:latin typeface="Arial Narrow"/>
                <a:cs typeface="Arial Narrow"/>
              </a:rPr>
              <a:t>l</a:t>
            </a:r>
            <a:r>
              <a:rPr spc="-4" dirty="0" smtClean="0">
                <a:latin typeface="Arial Narrow"/>
                <a:cs typeface="Arial Narrow"/>
              </a:rPr>
              <a:t>-</a:t>
            </a:r>
            <a:r>
              <a:rPr spc="0" dirty="0" smtClean="0">
                <a:latin typeface="Arial Narrow"/>
                <a:cs typeface="Arial Narrow"/>
              </a:rPr>
              <a:t>wall</a:t>
            </a:r>
            <a:r>
              <a:rPr spc="-4" dirty="0" smtClean="0">
                <a:latin typeface="Arial Narrow"/>
                <a:cs typeface="Arial Narrow"/>
              </a:rPr>
              <a:t>i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endParaRPr dirty="0">
              <a:latin typeface="Arial Narrow"/>
              <a:cs typeface="Arial Narrow"/>
            </a:endParaRPr>
          </a:p>
          <a:p>
            <a:pPr marL="12700" marR="22982">
              <a:lnSpc>
                <a:spcPct val="95825"/>
              </a:lnSpc>
              <a:spcBef>
                <a:spcPts val="655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0" dirty="0" smtClean="0">
                <a:latin typeface="Arial Narrow"/>
                <a:cs typeface="Arial Narrow"/>
              </a:rPr>
              <a:t>F</a:t>
            </a:r>
            <a:r>
              <a:rPr spc="-4" dirty="0" smtClean="0">
                <a:latin typeface="Arial Narrow"/>
                <a:cs typeface="Arial Narrow"/>
              </a:rPr>
              <a:t>r</a:t>
            </a:r>
            <a:r>
              <a:rPr spc="4" dirty="0" smtClean="0">
                <a:latin typeface="Arial Narrow"/>
                <a:cs typeface="Arial Narrow"/>
              </a:rPr>
              <a:t>ed</a:t>
            </a:r>
            <a:r>
              <a:rPr spc="-4" dirty="0" smtClean="0">
                <a:latin typeface="Arial Narrow"/>
                <a:cs typeface="Arial Narrow"/>
              </a:rPr>
              <a:t>m</a:t>
            </a:r>
            <a:r>
              <a:rPr spc="4" dirty="0" smtClean="0">
                <a:latin typeface="Arial Narrow"/>
                <a:cs typeface="Arial Narrow"/>
              </a:rPr>
              <a:t>a</a:t>
            </a:r>
            <a:r>
              <a:rPr spc="9" dirty="0" smtClean="0">
                <a:latin typeface="Arial Narrow"/>
                <a:cs typeface="Arial Narrow"/>
              </a:rPr>
              <a:t>n</a:t>
            </a:r>
            <a:r>
              <a:rPr spc="0" dirty="0" smtClean="0">
                <a:latin typeface="Arial Narrow"/>
                <a:cs typeface="Arial Narrow"/>
              </a:rPr>
              <a:t>,</a:t>
            </a:r>
            <a:r>
              <a:rPr spc="-4" dirty="0" smtClean="0">
                <a:latin typeface="Arial Narrow"/>
                <a:cs typeface="Arial Narrow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endParaRPr dirty="0">
              <a:latin typeface="Arial Narrow"/>
              <a:cs typeface="Arial Narrow"/>
            </a:endParaRPr>
          </a:p>
          <a:p>
            <a:pPr marL="12700">
              <a:lnSpc>
                <a:spcPct val="95825"/>
              </a:lnSpc>
              <a:spcBef>
                <a:spcPts val="658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4" dirty="0" smtClean="0">
                <a:latin typeface="Arial Narrow"/>
                <a:cs typeface="Arial Narrow"/>
              </a:rPr>
              <a:t>Ko</a:t>
            </a:r>
            <a:r>
              <a:rPr spc="0" dirty="0" smtClean="0">
                <a:latin typeface="Arial Narrow"/>
                <a:cs typeface="Arial Narrow"/>
              </a:rPr>
              <a:t>l</a:t>
            </a:r>
            <a:r>
              <a:rPr spc="-4" dirty="0" smtClean="0">
                <a:latin typeface="Arial Narrow"/>
                <a:cs typeface="Arial Narrow"/>
              </a:rPr>
              <a:t>m</a:t>
            </a:r>
            <a:r>
              <a:rPr spc="4" dirty="0" smtClean="0">
                <a:latin typeface="Arial Narrow"/>
                <a:cs typeface="Arial Narrow"/>
              </a:rPr>
              <a:t>ogo</a:t>
            </a:r>
            <a:r>
              <a:rPr spc="0" dirty="0" smtClean="0">
                <a:latin typeface="Arial Narrow"/>
                <a:cs typeface="Arial Narrow"/>
              </a:rPr>
              <a:t>ro</a:t>
            </a:r>
            <a:r>
              <a:rPr spc="4" dirty="0" smtClean="0">
                <a:latin typeface="Arial Narrow"/>
                <a:cs typeface="Arial Narrow"/>
              </a:rPr>
              <a:t>v</a:t>
            </a:r>
            <a:r>
              <a:rPr spc="-4" dirty="0" smtClean="0">
                <a:latin typeface="Arial Narrow"/>
                <a:cs typeface="Arial Narrow"/>
              </a:rPr>
              <a:t>-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-4" dirty="0" smtClean="0">
                <a:latin typeface="Arial Narrow"/>
                <a:cs typeface="Arial Narrow"/>
              </a:rPr>
              <a:t>m</a:t>
            </a:r>
            <a:r>
              <a:rPr spc="0" dirty="0" smtClean="0">
                <a:latin typeface="Arial Narrow"/>
                <a:cs typeface="Arial Narrow"/>
              </a:rPr>
              <a:t>i</a:t>
            </a:r>
            <a:r>
              <a:rPr spc="-4" dirty="0" smtClean="0">
                <a:latin typeface="Arial Narrow"/>
                <a:cs typeface="Arial Narrow"/>
              </a:rPr>
              <a:t>r</a:t>
            </a:r>
            <a:r>
              <a:rPr spc="4" dirty="0" smtClean="0">
                <a:latin typeface="Arial Narrow"/>
                <a:cs typeface="Arial Narrow"/>
              </a:rPr>
              <a:t>no</a:t>
            </a:r>
            <a:r>
              <a:rPr spc="0" dirty="0" smtClean="0">
                <a:latin typeface="Arial Narrow"/>
                <a:cs typeface="Arial Narrow"/>
              </a:rPr>
              <a:t>v</a:t>
            </a:r>
            <a:endParaRPr dirty="0">
              <a:latin typeface="Arial Narrow"/>
              <a:cs typeface="Arial Narrow"/>
            </a:endParaRPr>
          </a:p>
          <a:p>
            <a:pPr marL="12700" marR="22982">
              <a:lnSpc>
                <a:spcPct val="95825"/>
              </a:lnSpc>
              <a:spcBef>
                <a:spcPts val="656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-9" dirty="0" smtClean="0">
                <a:latin typeface="Arial Narrow"/>
                <a:cs typeface="Arial Narrow"/>
              </a:rPr>
              <a:t> </a:t>
            </a:r>
            <a:r>
              <a:rPr spc="0" dirty="0" smtClean="0">
                <a:latin typeface="Arial Narrow"/>
                <a:cs typeface="Arial Narrow"/>
              </a:rPr>
              <a:t>Run</a:t>
            </a:r>
            <a:endParaRPr dirty="0">
              <a:latin typeface="Arial Narrow"/>
              <a:cs typeface="Arial Narrow"/>
            </a:endParaRPr>
          </a:p>
          <a:p>
            <a:pPr marL="12700" marR="22982">
              <a:lnSpc>
                <a:spcPct val="95825"/>
              </a:lnSpc>
              <a:spcBef>
                <a:spcPts val="656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-9" dirty="0" smtClean="0">
                <a:latin typeface="Arial Narrow"/>
                <a:cs typeface="Arial Narrow"/>
              </a:rPr>
              <a:t> </a:t>
            </a:r>
            <a:r>
              <a:rPr spc="-4" dirty="0" smtClean="0">
                <a:latin typeface="Arial Narrow"/>
                <a:cs typeface="Arial Narrow"/>
              </a:rPr>
              <a:t>M</a:t>
            </a:r>
            <a:r>
              <a:rPr spc="0" dirty="0" smtClean="0">
                <a:latin typeface="Arial Narrow"/>
                <a:cs typeface="Arial Narrow"/>
              </a:rPr>
              <a:t>c</a:t>
            </a:r>
            <a:r>
              <a:rPr spc="4" dirty="0" smtClean="0">
                <a:latin typeface="Arial Narrow"/>
                <a:cs typeface="Arial Narrow"/>
              </a:rPr>
              <a:t>ne</a:t>
            </a:r>
            <a:r>
              <a:rPr spc="-4" dirty="0" smtClean="0">
                <a:latin typeface="Arial Narrow"/>
                <a:cs typeface="Arial Narrow"/>
              </a:rPr>
              <a:t>m</a:t>
            </a:r>
            <a:r>
              <a:rPr spc="4" dirty="0" smtClean="0">
                <a:latin typeface="Arial Narrow"/>
                <a:cs typeface="Arial Narrow"/>
              </a:rPr>
              <a:t>a</a:t>
            </a:r>
            <a:r>
              <a:rPr spc="0" dirty="0" smtClean="0">
                <a:latin typeface="Arial Narrow"/>
                <a:cs typeface="Arial Narrow"/>
              </a:rPr>
              <a:t>r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1982" y="2492897"/>
            <a:ext cx="1911233" cy="244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30">
              <a:lnSpc>
                <a:spcPts val="1340"/>
              </a:lnSpc>
              <a:spcBef>
                <a:spcPts val="67"/>
              </a:spcBef>
            </a:pPr>
            <a:r>
              <a:rPr sz="1200" spc="0" dirty="0" smtClean="0">
                <a:latin typeface="Times New Roman"/>
                <a:cs typeface="Times New Roman"/>
              </a:rPr>
              <a:t>▪    </a:t>
            </a:r>
            <a:r>
              <a:rPr sz="1200"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-19" dirty="0" smtClean="0">
                <a:latin typeface="Arial Narrow"/>
                <a:cs typeface="Arial Narrow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and</a:t>
            </a:r>
            <a:r>
              <a:rPr spc="0" dirty="0" smtClean="0">
                <a:latin typeface="Arial Narrow"/>
                <a:cs typeface="Arial Narrow"/>
              </a:rPr>
              <a:t>a</a:t>
            </a:r>
            <a:endParaRPr dirty="0">
              <a:latin typeface="Arial Narrow"/>
              <a:cs typeface="Arial Narrow"/>
            </a:endParaRPr>
          </a:p>
          <a:p>
            <a:pPr marL="12700" marR="13530">
              <a:lnSpc>
                <a:spcPct val="95825"/>
              </a:lnSpc>
              <a:spcBef>
                <a:spcPts val="589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-9" dirty="0" smtClean="0">
                <a:latin typeface="Arial Narrow"/>
                <a:cs typeface="Arial Narrow"/>
              </a:rPr>
              <a:t> </a:t>
            </a:r>
            <a:r>
              <a:rPr spc="-4" dirty="0" smtClean="0">
                <a:latin typeface="Arial Narrow"/>
                <a:cs typeface="Arial Narrow"/>
              </a:rPr>
              <a:t>W</a:t>
            </a:r>
            <a:r>
              <a:rPr spc="0" dirty="0" smtClean="0">
                <a:latin typeface="Arial Narrow"/>
                <a:cs typeface="Arial Narrow"/>
              </a:rPr>
              <a:t>i</a:t>
            </a:r>
            <a:r>
              <a:rPr spc="-4" dirty="0" smtClean="0">
                <a:latin typeface="Arial Narrow"/>
                <a:cs typeface="Arial Narrow"/>
              </a:rPr>
              <a:t>l</a:t>
            </a:r>
            <a:r>
              <a:rPr spc="0" dirty="0" smtClean="0">
                <a:latin typeface="Arial Narrow"/>
                <a:cs typeface="Arial Narrow"/>
              </a:rPr>
              <a:t>c</a:t>
            </a:r>
            <a:r>
              <a:rPr spc="4" dirty="0" smtClean="0">
                <a:latin typeface="Arial Narrow"/>
                <a:cs typeface="Arial Narrow"/>
              </a:rPr>
              <a:t>o</a:t>
            </a:r>
            <a:r>
              <a:rPr spc="0" dirty="0" smtClean="0">
                <a:latin typeface="Arial Narrow"/>
                <a:cs typeface="Arial Narrow"/>
              </a:rPr>
              <a:t>x</a:t>
            </a:r>
            <a:r>
              <a:rPr spc="4" dirty="0" smtClean="0">
                <a:latin typeface="Arial Narrow"/>
                <a:cs typeface="Arial Narrow"/>
              </a:rPr>
              <a:t>o</a:t>
            </a:r>
            <a:r>
              <a:rPr spc="0" dirty="0" smtClean="0">
                <a:latin typeface="Arial Narrow"/>
                <a:cs typeface="Arial Narrow"/>
              </a:rPr>
              <a:t>n</a:t>
            </a:r>
            <a:endParaRPr dirty="0">
              <a:latin typeface="Arial Narrow"/>
              <a:cs typeface="Arial Narrow"/>
            </a:endParaRPr>
          </a:p>
          <a:p>
            <a:pPr marL="12700" marR="13530">
              <a:lnSpc>
                <a:spcPct val="95825"/>
              </a:lnSpc>
              <a:spcBef>
                <a:spcPts val="656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-9" dirty="0" smtClean="0">
                <a:latin typeface="Arial Narrow"/>
                <a:cs typeface="Arial Narrow"/>
              </a:rPr>
              <a:t> </a:t>
            </a:r>
            <a:r>
              <a:rPr spc="-39" dirty="0" smtClean="0">
                <a:latin typeface="Arial Narrow"/>
                <a:cs typeface="Arial Narrow"/>
              </a:rPr>
              <a:t>W</a:t>
            </a:r>
            <a:r>
              <a:rPr spc="4" dirty="0" smtClean="0">
                <a:latin typeface="Arial Narrow"/>
                <a:cs typeface="Arial Narrow"/>
              </a:rPr>
              <a:t>a</a:t>
            </a:r>
            <a:r>
              <a:rPr spc="0" dirty="0" smtClean="0">
                <a:latin typeface="Arial Narrow"/>
                <a:cs typeface="Arial Narrow"/>
              </a:rPr>
              <a:t>lsh,</a:t>
            </a:r>
            <a:endParaRPr dirty="0">
              <a:latin typeface="Arial Narrow"/>
              <a:cs typeface="Arial Narrow"/>
            </a:endParaRPr>
          </a:p>
          <a:p>
            <a:pPr marL="12700" marR="13530">
              <a:lnSpc>
                <a:spcPct val="95825"/>
              </a:lnSpc>
              <a:spcBef>
                <a:spcPts val="655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263" dirty="0" smtClean="0">
                <a:latin typeface="Arial Narrow"/>
                <a:cs typeface="Arial Narrow"/>
              </a:rPr>
              <a:t> </a:t>
            </a:r>
            <a:r>
              <a:rPr spc="0" dirty="0" smtClean="0">
                <a:latin typeface="Arial Narrow"/>
                <a:cs typeface="Arial Narrow"/>
              </a:rPr>
              <a:t>Fish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-50" dirty="0" smtClean="0">
                <a:latin typeface="Arial Narrow"/>
                <a:cs typeface="Arial Narrow"/>
              </a:rPr>
              <a:t>r</a:t>
            </a:r>
            <a:r>
              <a:rPr spc="0" dirty="0" smtClean="0">
                <a:latin typeface="Arial Narrow"/>
                <a:cs typeface="Arial Narrow"/>
              </a:rPr>
              <a:t>,</a:t>
            </a:r>
            <a:endParaRPr dirty="0">
              <a:latin typeface="Arial Narrow"/>
              <a:cs typeface="Arial Narrow"/>
            </a:endParaRPr>
          </a:p>
          <a:p>
            <a:pPr marL="361695" indent="-348995">
              <a:lnSpc>
                <a:spcPct val="99658"/>
              </a:lnSpc>
              <a:spcBef>
                <a:spcPts val="658"/>
              </a:spcBef>
              <a:tabLst>
                <a:tab pos="355600" algn="l"/>
              </a:tabLst>
            </a:pPr>
            <a:r>
              <a:rPr spc="0" dirty="0" smtClean="0">
                <a:latin typeface="Times New Roman"/>
                <a:cs typeface="Times New Roman"/>
              </a:rPr>
              <a:t>▪	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263" dirty="0" smtClean="0">
                <a:latin typeface="Arial Narrow"/>
                <a:cs typeface="Arial Narrow"/>
              </a:rPr>
              <a:t> </a:t>
            </a:r>
            <a:r>
              <a:rPr spc="0" dirty="0" smtClean="0">
                <a:latin typeface="Arial Narrow"/>
                <a:cs typeface="Arial Narrow"/>
              </a:rPr>
              <a:t>Me</a:t>
            </a:r>
            <a:r>
              <a:rPr spc="4" dirty="0" smtClean="0">
                <a:latin typeface="Arial Narrow"/>
                <a:cs typeface="Arial Narrow"/>
              </a:rPr>
              <a:t>d</a:t>
            </a:r>
            <a:r>
              <a:rPr spc="0" dirty="0" smtClean="0">
                <a:latin typeface="Arial Narrow"/>
                <a:cs typeface="Arial Narrow"/>
              </a:rPr>
              <a:t>ian</a:t>
            </a:r>
            <a:r>
              <a:rPr spc="258" dirty="0" smtClean="0">
                <a:latin typeface="Arial Narrow"/>
                <a:cs typeface="Arial Narrow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 </a:t>
            </a:r>
            <a:r>
              <a:rPr spc="4" dirty="0" smtClean="0">
                <a:latin typeface="Arial Narrow"/>
                <a:cs typeface="Arial Narrow"/>
              </a:rPr>
              <a:t> </a:t>
            </a:r>
            <a:r>
              <a:rPr spc="0" dirty="0" smtClean="0">
                <a:latin typeface="Arial Narrow"/>
                <a:cs typeface="Arial Narrow"/>
              </a:rPr>
              <a:t>U  Ma</a:t>
            </a:r>
            <a:r>
              <a:rPr spc="4" dirty="0" smtClean="0">
                <a:latin typeface="Arial Narrow"/>
                <a:cs typeface="Arial Narrow"/>
              </a:rPr>
              <a:t>n</a:t>
            </a:r>
            <a:r>
              <a:rPr spc="14" dirty="0" smtClean="0">
                <a:latin typeface="Arial Narrow"/>
                <a:cs typeface="Arial Narrow"/>
              </a:rPr>
              <a:t>n</a:t>
            </a:r>
            <a:r>
              <a:rPr spc="0" dirty="0" smtClean="0">
                <a:latin typeface="Arial Narrow"/>
                <a:cs typeface="Arial Narrow"/>
              </a:rPr>
              <a:t>- whit</a:t>
            </a:r>
            <a:r>
              <a:rPr spc="4" dirty="0" smtClean="0">
                <a:latin typeface="Arial Narrow"/>
                <a:cs typeface="Arial Narrow"/>
              </a:rPr>
              <a:t>ne</a:t>
            </a:r>
            <a:r>
              <a:rPr spc="-69" dirty="0" smtClean="0">
                <a:latin typeface="Arial Narrow"/>
                <a:cs typeface="Arial Narrow"/>
              </a:rPr>
              <a:t>y</a:t>
            </a:r>
            <a:r>
              <a:rPr spc="0" dirty="0" smtClean="0">
                <a:latin typeface="Arial Narrow"/>
                <a:cs typeface="Arial Narrow"/>
              </a:rPr>
              <a:t>,</a:t>
            </a:r>
            <a:endParaRPr dirty="0">
              <a:latin typeface="Arial Narrow"/>
              <a:cs typeface="Arial Narrow"/>
            </a:endParaRPr>
          </a:p>
          <a:p>
            <a:pPr marL="12700" marR="13530">
              <a:lnSpc>
                <a:spcPct val="95825"/>
              </a:lnSpc>
              <a:spcBef>
                <a:spcPts val="608"/>
              </a:spcBef>
            </a:pPr>
            <a:r>
              <a:rPr spc="0" dirty="0" smtClean="0">
                <a:latin typeface="Times New Roman"/>
                <a:cs typeface="Times New Roman"/>
              </a:rPr>
              <a:t>▪    </a:t>
            </a:r>
            <a:r>
              <a:rPr spc="264" dirty="0" smtClean="0">
                <a:latin typeface="Times New Roman"/>
                <a:cs typeface="Times New Roman"/>
              </a:rPr>
              <a:t> </a:t>
            </a:r>
            <a:r>
              <a:rPr spc="-109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e</a:t>
            </a:r>
            <a:r>
              <a:rPr spc="0" dirty="0" smtClean="0">
                <a:latin typeface="Arial Narrow"/>
                <a:cs typeface="Arial Narrow"/>
              </a:rPr>
              <a:t>s</a:t>
            </a:r>
            <a:r>
              <a:rPr spc="263" dirty="0" smtClean="0">
                <a:latin typeface="Arial Narrow"/>
                <a:cs typeface="Arial Narrow"/>
              </a:rPr>
              <a:t> </a:t>
            </a:r>
            <a:r>
              <a:rPr spc="0" dirty="0" smtClean="0">
                <a:latin typeface="Arial Narrow"/>
                <a:cs typeface="Arial Narrow"/>
              </a:rPr>
              <a:t>R</a:t>
            </a:r>
            <a:r>
              <a:rPr spc="4" dirty="0" smtClean="0">
                <a:latin typeface="Arial Narrow"/>
                <a:cs typeface="Arial Narrow"/>
              </a:rPr>
              <a:t>u</a:t>
            </a:r>
            <a:r>
              <a:rPr spc="0" dirty="0" smtClean="0">
                <a:latin typeface="Arial Narrow"/>
                <a:cs typeface="Arial Narrow"/>
              </a:rPr>
              <a:t>n </a:t>
            </a:r>
            <a:r>
              <a:rPr spc="4" dirty="0" smtClean="0">
                <a:latin typeface="Arial Narrow"/>
                <a:cs typeface="Arial Narrow"/>
              </a:rPr>
              <a:t> </a:t>
            </a:r>
            <a:r>
              <a:rPr spc="-39" dirty="0" smtClean="0">
                <a:latin typeface="Arial Narrow"/>
                <a:cs typeface="Arial Narrow"/>
              </a:rPr>
              <a:t>W</a:t>
            </a:r>
            <a:r>
              <a:rPr spc="4" dirty="0" smtClean="0">
                <a:latin typeface="Arial Narrow"/>
                <a:cs typeface="Arial Narrow"/>
              </a:rPr>
              <a:t>a</a:t>
            </a:r>
            <a:r>
              <a:rPr spc="0" dirty="0" smtClean="0">
                <a:latin typeface="Arial Narrow"/>
                <a:cs typeface="Arial Narrow"/>
              </a:rPr>
              <a:t>l</a:t>
            </a:r>
            <a:r>
              <a:rPr spc="9" dirty="0" smtClean="0">
                <a:latin typeface="Arial Narrow"/>
                <a:cs typeface="Arial Narrow"/>
              </a:rPr>
              <a:t>d</a:t>
            </a:r>
            <a:r>
              <a:rPr spc="-4" dirty="0" smtClean="0">
                <a:latin typeface="Arial Narrow"/>
                <a:cs typeface="Arial Narrow"/>
              </a:rPr>
              <a:t>-</a:t>
            </a:r>
            <a:r>
              <a:rPr spc="0" dirty="0" smtClean="0">
                <a:latin typeface="Arial Narrow"/>
                <a:cs typeface="Arial Narrow"/>
              </a:rPr>
              <a:t>wolf</a:t>
            </a:r>
            <a:r>
              <a:rPr spc="4" dirty="0" smtClean="0">
                <a:latin typeface="Arial Narrow"/>
                <a:cs typeface="Arial Narrow"/>
              </a:rPr>
              <a:t>o</a:t>
            </a:r>
            <a:r>
              <a:rPr spc="0" dirty="0" smtClean="0">
                <a:latin typeface="Arial Narrow"/>
                <a:cs typeface="Arial Narrow"/>
              </a:rPr>
              <a:t>w</a:t>
            </a:r>
            <a:r>
              <a:rPr spc="-4" dirty="0" smtClean="0">
                <a:latin typeface="Arial Narrow"/>
                <a:cs typeface="Arial Narrow"/>
              </a:rPr>
              <a:t>i</a:t>
            </a:r>
            <a:r>
              <a:rPr spc="0" dirty="0" smtClean="0">
                <a:latin typeface="Arial Narrow"/>
                <a:cs typeface="Arial Narrow"/>
              </a:rPr>
              <a:t>t</a:t>
            </a:r>
            <a:r>
              <a:rPr spc="4" dirty="0" smtClean="0">
                <a:latin typeface="Arial Narrow"/>
                <a:cs typeface="Arial Narrow"/>
              </a:rPr>
              <a:t>z</a:t>
            </a:r>
            <a:r>
              <a:rPr spc="0" dirty="0" smtClean="0">
                <a:latin typeface="Arial Narrow"/>
                <a:cs typeface="Arial Narrow"/>
              </a:rPr>
              <a:t>,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6056503" y="2348881"/>
            <a:ext cx="1853844" cy="2222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330"/>
              </a:lnSpc>
              <a:spcBef>
                <a:spcPts val="66"/>
              </a:spcBef>
            </a:pPr>
            <a:r>
              <a:rPr sz="1600" spc="-109" dirty="0" smtClean="0">
                <a:latin typeface="+mn-lt"/>
                <a:cs typeface="Arial Narrow"/>
              </a:rPr>
              <a:t>T</a:t>
            </a:r>
            <a:r>
              <a:rPr sz="1600" spc="4" dirty="0" smtClean="0">
                <a:latin typeface="+mn-lt"/>
                <a:cs typeface="Arial Narrow"/>
              </a:rPr>
              <a:t>e</a:t>
            </a:r>
            <a:r>
              <a:rPr sz="1600" spc="0" dirty="0" smtClean="0">
                <a:latin typeface="+mn-lt"/>
                <a:cs typeface="Arial Narrow"/>
              </a:rPr>
              <a:t>s</a:t>
            </a:r>
            <a:r>
              <a:rPr sz="1600" spc="268" dirty="0" smtClean="0">
                <a:latin typeface="+mn-lt"/>
                <a:cs typeface="Arial Narrow"/>
              </a:rPr>
              <a:t> </a:t>
            </a:r>
            <a:r>
              <a:rPr sz="1600" spc="0" dirty="0" smtClean="0">
                <a:latin typeface="+mn-lt"/>
                <a:cs typeface="Arial Narrow"/>
              </a:rPr>
              <a:t>Re</a:t>
            </a:r>
            <a:r>
              <a:rPr sz="1600" spc="4" dirty="0" smtClean="0">
                <a:latin typeface="+mn-lt"/>
                <a:cs typeface="Arial Narrow"/>
              </a:rPr>
              <a:t>a</a:t>
            </a:r>
            <a:r>
              <a:rPr sz="1600" spc="0" dirty="0" smtClean="0">
                <a:latin typeface="+mn-lt"/>
                <a:cs typeface="Arial Narrow"/>
              </a:rPr>
              <a:t>ksi</a:t>
            </a:r>
            <a:r>
              <a:rPr sz="1600" spc="-9" dirty="0" smtClean="0">
                <a:latin typeface="+mn-lt"/>
                <a:cs typeface="Arial Narrow"/>
              </a:rPr>
              <a:t> </a:t>
            </a:r>
            <a:r>
              <a:rPr sz="1600" spc="4" dirty="0" smtClean="0">
                <a:latin typeface="+mn-lt"/>
                <a:cs typeface="Arial Narrow"/>
              </a:rPr>
              <a:t>S</a:t>
            </a:r>
            <a:r>
              <a:rPr sz="1600" spc="0" dirty="0" smtClean="0">
                <a:latin typeface="+mn-lt"/>
                <a:cs typeface="Arial Narrow"/>
              </a:rPr>
              <a:t>it</a:t>
            </a:r>
            <a:r>
              <a:rPr sz="1600" spc="4" dirty="0" smtClean="0">
                <a:latin typeface="+mn-lt"/>
                <a:cs typeface="Arial Narrow"/>
              </a:rPr>
              <a:t>e</a:t>
            </a:r>
            <a:r>
              <a:rPr sz="1600" spc="0" dirty="0" smtClean="0">
                <a:latin typeface="+mn-lt"/>
                <a:cs typeface="Arial Narrow"/>
              </a:rPr>
              <a:t>m </a:t>
            </a:r>
            <a:r>
              <a:rPr sz="1600" spc="-4" dirty="0" smtClean="0">
                <a:latin typeface="+mn-lt"/>
                <a:cs typeface="Arial Narrow"/>
              </a:rPr>
              <a:t>M</a:t>
            </a:r>
            <a:r>
              <a:rPr sz="1600" spc="4" dirty="0" smtClean="0">
                <a:latin typeface="+mn-lt"/>
                <a:cs typeface="Arial Narrow"/>
              </a:rPr>
              <a:t>o</a:t>
            </a:r>
            <a:r>
              <a:rPr sz="1600" spc="0" dirty="0" smtClean="0">
                <a:latin typeface="+mn-lt"/>
                <a:cs typeface="Arial Narrow"/>
              </a:rPr>
              <a:t>s</a:t>
            </a:r>
            <a:r>
              <a:rPr sz="1600" spc="4" dirty="0" smtClean="0">
                <a:latin typeface="+mn-lt"/>
                <a:cs typeface="Arial Narrow"/>
              </a:rPr>
              <a:t>e</a:t>
            </a:r>
            <a:r>
              <a:rPr sz="1600" spc="0" dirty="0" smtClean="0">
                <a:latin typeface="+mn-lt"/>
                <a:cs typeface="Arial Narrow"/>
              </a:rPr>
              <a:t>s,</a:t>
            </a:r>
            <a:endParaRPr sz="1600" dirty="0">
              <a:latin typeface="+mn-lt"/>
              <a:cs typeface="Arial Narrow"/>
            </a:endParaRPr>
          </a:p>
          <a:p>
            <a:pPr marL="12700" marR="574424">
              <a:lnSpc>
                <a:spcPts val="1376"/>
              </a:lnSpc>
              <a:spcBef>
                <a:spcPts val="596"/>
              </a:spcBef>
            </a:pPr>
            <a:r>
              <a:rPr sz="1600" spc="-109" dirty="0" smtClean="0">
                <a:latin typeface="+mn-lt"/>
                <a:cs typeface="Arial Narrow"/>
              </a:rPr>
              <a:t>T</a:t>
            </a:r>
            <a:r>
              <a:rPr sz="1600" spc="4" dirty="0" smtClean="0">
                <a:latin typeface="+mn-lt"/>
                <a:cs typeface="Arial Narrow"/>
              </a:rPr>
              <a:t>e</a:t>
            </a:r>
            <a:r>
              <a:rPr sz="1600" spc="0" dirty="0" smtClean="0">
                <a:latin typeface="+mn-lt"/>
                <a:cs typeface="Arial Narrow"/>
              </a:rPr>
              <a:t>s</a:t>
            </a:r>
            <a:r>
              <a:rPr sz="1600" spc="-9" dirty="0" smtClean="0">
                <a:latin typeface="+mn-lt"/>
                <a:cs typeface="Arial Narrow"/>
              </a:rPr>
              <a:t> </a:t>
            </a:r>
            <a:r>
              <a:rPr sz="1600" spc="0" dirty="0" smtClean="0">
                <a:latin typeface="+mn-lt"/>
                <a:cs typeface="Arial Narrow"/>
              </a:rPr>
              <a:t>Q</a:t>
            </a:r>
            <a:r>
              <a:rPr sz="1600" spc="4" dirty="0" smtClean="0">
                <a:latin typeface="+mn-lt"/>
                <a:cs typeface="Arial Narrow"/>
              </a:rPr>
              <a:t> </a:t>
            </a:r>
            <a:r>
              <a:rPr sz="1600" spc="0" dirty="0" smtClean="0">
                <a:latin typeface="+mn-lt"/>
                <a:cs typeface="Arial Narrow"/>
              </a:rPr>
              <a:t>Co</a:t>
            </a:r>
            <a:r>
              <a:rPr sz="1600" spc="4" dirty="0" smtClean="0">
                <a:latin typeface="+mn-lt"/>
                <a:cs typeface="Arial Narrow"/>
              </a:rPr>
              <a:t>h</a:t>
            </a:r>
            <a:r>
              <a:rPr sz="1600" spc="0" dirty="0" smtClean="0">
                <a:latin typeface="+mn-lt"/>
                <a:cs typeface="Arial Narrow"/>
              </a:rPr>
              <a:t>ra</a:t>
            </a:r>
            <a:r>
              <a:rPr sz="1600" spc="9" dirty="0" smtClean="0">
                <a:latin typeface="+mn-lt"/>
                <a:cs typeface="Arial Narrow"/>
              </a:rPr>
              <a:t>n</a:t>
            </a:r>
            <a:r>
              <a:rPr sz="1600" spc="0" dirty="0" smtClean="0">
                <a:latin typeface="+mn-lt"/>
                <a:cs typeface="Arial Narrow"/>
              </a:rPr>
              <a:t>, </a:t>
            </a:r>
            <a:endParaRPr sz="1600" dirty="0">
              <a:latin typeface="+mn-lt"/>
              <a:cs typeface="Arial Narrow"/>
            </a:endParaRPr>
          </a:p>
          <a:p>
            <a:pPr marL="12700" marR="574424">
              <a:lnSpc>
                <a:spcPts val="1376"/>
              </a:lnSpc>
              <a:spcBef>
                <a:spcPts val="663"/>
              </a:spcBef>
            </a:pPr>
            <a:r>
              <a:rPr sz="1600" spc="4" dirty="0" smtClean="0">
                <a:latin typeface="+mn-lt"/>
                <a:cs typeface="Arial Narrow"/>
              </a:rPr>
              <a:t>Koo</a:t>
            </a:r>
            <a:r>
              <a:rPr sz="1600" spc="0" dirty="0" smtClean="0">
                <a:latin typeface="+mn-lt"/>
                <a:cs typeface="Arial Narrow"/>
              </a:rPr>
              <a:t>fisien</a:t>
            </a:r>
            <a:r>
              <a:rPr sz="1600" spc="-9" dirty="0" smtClean="0">
                <a:latin typeface="+mn-lt"/>
                <a:cs typeface="Arial Narrow"/>
              </a:rPr>
              <a:t> </a:t>
            </a:r>
            <a:r>
              <a:rPr sz="1600" spc="4" dirty="0" smtClean="0">
                <a:latin typeface="+mn-lt"/>
                <a:cs typeface="Arial Narrow"/>
              </a:rPr>
              <a:t>Kon</a:t>
            </a:r>
            <a:r>
              <a:rPr sz="1600" spc="0" dirty="0" smtClean="0">
                <a:latin typeface="+mn-lt"/>
                <a:cs typeface="Arial Narrow"/>
              </a:rPr>
              <a:t>ti</a:t>
            </a:r>
            <a:r>
              <a:rPr sz="1600" spc="4" dirty="0" smtClean="0">
                <a:latin typeface="+mn-lt"/>
                <a:cs typeface="Arial Narrow"/>
              </a:rPr>
              <a:t>ngen</a:t>
            </a:r>
            <a:r>
              <a:rPr sz="1600" spc="0" dirty="0" smtClean="0">
                <a:latin typeface="+mn-lt"/>
                <a:cs typeface="Arial Narrow"/>
              </a:rPr>
              <a:t>s</a:t>
            </a:r>
            <a:r>
              <a:rPr sz="1600" spc="-9" dirty="0" smtClean="0">
                <a:latin typeface="+mn-lt"/>
                <a:cs typeface="Arial Narrow"/>
              </a:rPr>
              <a:t>i</a:t>
            </a:r>
            <a:r>
              <a:rPr sz="1600" spc="0" dirty="0" smtClean="0">
                <a:latin typeface="+mn-lt"/>
                <a:cs typeface="Arial Narrow"/>
              </a:rPr>
              <a:t>,</a:t>
            </a:r>
            <a:endParaRPr sz="1600" dirty="0">
              <a:latin typeface="+mn-lt"/>
              <a:cs typeface="Arial Narrow"/>
            </a:endParaRPr>
          </a:p>
          <a:p>
            <a:pPr marL="12700" marR="80801">
              <a:lnSpc>
                <a:spcPts val="1376"/>
              </a:lnSpc>
              <a:spcBef>
                <a:spcPts val="668"/>
              </a:spcBef>
            </a:pPr>
            <a:r>
              <a:rPr sz="1600" spc="4" dirty="0" smtClean="0">
                <a:latin typeface="+mn-lt"/>
                <a:cs typeface="Arial Narrow"/>
              </a:rPr>
              <a:t>Koo</a:t>
            </a:r>
            <a:r>
              <a:rPr sz="1600" spc="0" dirty="0" smtClean="0">
                <a:latin typeface="+mn-lt"/>
                <a:cs typeface="Arial Narrow"/>
              </a:rPr>
              <a:t>fisien</a:t>
            </a:r>
            <a:r>
              <a:rPr sz="1600" spc="-9" dirty="0" smtClean="0">
                <a:latin typeface="+mn-lt"/>
                <a:cs typeface="Arial Narrow"/>
              </a:rPr>
              <a:t> </a:t>
            </a:r>
            <a:r>
              <a:rPr sz="1600" spc="0" dirty="0" smtClean="0">
                <a:latin typeface="+mn-lt"/>
                <a:cs typeface="Arial Narrow"/>
              </a:rPr>
              <a:t>R</a:t>
            </a:r>
            <a:r>
              <a:rPr sz="1600" spc="4" dirty="0" smtClean="0">
                <a:latin typeface="+mn-lt"/>
                <a:cs typeface="Arial Narrow"/>
              </a:rPr>
              <a:t>an</a:t>
            </a:r>
            <a:r>
              <a:rPr sz="1600" spc="0" dirty="0" smtClean="0">
                <a:latin typeface="+mn-lt"/>
                <a:cs typeface="Arial Narrow"/>
              </a:rPr>
              <a:t>k </a:t>
            </a:r>
            <a:r>
              <a:rPr sz="1600" spc="4" dirty="0" smtClean="0">
                <a:latin typeface="+mn-lt"/>
                <a:cs typeface="Arial Narrow"/>
              </a:rPr>
              <a:t>Spe</a:t>
            </a:r>
            <a:r>
              <a:rPr sz="1600" spc="0" dirty="0" smtClean="0">
                <a:latin typeface="+mn-lt"/>
                <a:cs typeface="Arial Narrow"/>
              </a:rPr>
              <a:t>r</a:t>
            </a:r>
            <a:r>
              <a:rPr sz="1600" spc="-4" dirty="0" smtClean="0">
                <a:latin typeface="+mn-lt"/>
                <a:cs typeface="Arial Narrow"/>
              </a:rPr>
              <a:t>m</a:t>
            </a:r>
            <a:r>
              <a:rPr sz="1600" spc="4" dirty="0" smtClean="0">
                <a:latin typeface="+mn-lt"/>
                <a:cs typeface="Arial Narrow"/>
              </a:rPr>
              <a:t>a</a:t>
            </a:r>
            <a:r>
              <a:rPr sz="1600" spc="0" dirty="0" smtClean="0">
                <a:latin typeface="+mn-lt"/>
                <a:cs typeface="Arial Narrow"/>
              </a:rPr>
              <a:t>n</a:t>
            </a:r>
            <a:r>
              <a:rPr sz="1600" spc="9" dirty="0" smtClean="0">
                <a:latin typeface="+mn-lt"/>
                <a:cs typeface="Arial Narrow"/>
              </a:rPr>
              <a:t> </a:t>
            </a:r>
            <a:r>
              <a:rPr sz="1600" spc="4" dirty="0" smtClean="0">
                <a:latin typeface="+mn-lt"/>
                <a:cs typeface="Arial Narrow"/>
              </a:rPr>
              <a:t>B</a:t>
            </a:r>
            <a:r>
              <a:rPr sz="1600" spc="0" dirty="0" smtClean="0">
                <a:latin typeface="+mn-lt"/>
                <a:cs typeface="Arial Narrow"/>
              </a:rPr>
              <a:t>ro</a:t>
            </a:r>
            <a:r>
              <a:rPr sz="1600" spc="-50" dirty="0" smtClean="0">
                <a:latin typeface="+mn-lt"/>
                <a:cs typeface="Arial Narrow"/>
              </a:rPr>
              <a:t>w</a:t>
            </a:r>
            <a:r>
              <a:rPr sz="1600" spc="0" dirty="0" smtClean="0">
                <a:latin typeface="+mn-lt"/>
                <a:cs typeface="Arial Narrow"/>
              </a:rPr>
              <a:t>, </a:t>
            </a:r>
            <a:endParaRPr sz="1600" dirty="0">
              <a:latin typeface="+mn-lt"/>
              <a:cs typeface="Arial Narrow"/>
            </a:endParaRPr>
          </a:p>
          <a:p>
            <a:pPr marL="12700" marR="80801">
              <a:lnSpc>
                <a:spcPts val="1376"/>
              </a:lnSpc>
              <a:spcBef>
                <a:spcPts val="665"/>
              </a:spcBef>
            </a:pPr>
            <a:r>
              <a:rPr sz="1600" spc="4" dirty="0" smtClean="0">
                <a:latin typeface="+mn-lt"/>
                <a:cs typeface="Arial Narrow"/>
              </a:rPr>
              <a:t>Koo</a:t>
            </a:r>
            <a:r>
              <a:rPr sz="1600" spc="0" dirty="0" smtClean="0">
                <a:latin typeface="+mn-lt"/>
                <a:cs typeface="Arial Narrow"/>
              </a:rPr>
              <a:t>fisien</a:t>
            </a:r>
            <a:r>
              <a:rPr sz="1600" spc="-9" dirty="0" smtClean="0">
                <a:latin typeface="+mn-lt"/>
                <a:cs typeface="Arial Narrow"/>
              </a:rPr>
              <a:t> </a:t>
            </a:r>
            <a:r>
              <a:rPr sz="1600" spc="0" dirty="0" smtClean="0">
                <a:latin typeface="+mn-lt"/>
                <a:cs typeface="Arial Narrow"/>
              </a:rPr>
              <a:t>R</a:t>
            </a:r>
            <a:r>
              <a:rPr sz="1600" spc="4" dirty="0" smtClean="0">
                <a:latin typeface="+mn-lt"/>
                <a:cs typeface="Arial Narrow"/>
              </a:rPr>
              <a:t>an</a:t>
            </a:r>
            <a:r>
              <a:rPr sz="1600" spc="0" dirty="0" smtClean="0">
                <a:latin typeface="+mn-lt"/>
                <a:cs typeface="Arial Narrow"/>
              </a:rPr>
              <a:t>k</a:t>
            </a:r>
            <a:r>
              <a:rPr sz="1600" spc="4" dirty="0" smtClean="0">
                <a:latin typeface="+mn-lt"/>
                <a:cs typeface="Arial Narrow"/>
              </a:rPr>
              <a:t> </a:t>
            </a:r>
            <a:r>
              <a:rPr sz="1600" spc="0" dirty="0" smtClean="0">
                <a:latin typeface="+mn-lt"/>
                <a:cs typeface="Arial Narrow"/>
              </a:rPr>
              <a:t>D</a:t>
            </a:r>
            <a:r>
              <a:rPr sz="1600" spc="4" dirty="0" smtClean="0">
                <a:latin typeface="+mn-lt"/>
                <a:cs typeface="Arial Narrow"/>
              </a:rPr>
              <a:t>a</a:t>
            </a:r>
            <a:r>
              <a:rPr sz="1600" spc="0" dirty="0" smtClean="0">
                <a:latin typeface="+mn-lt"/>
                <a:cs typeface="Arial Narrow"/>
              </a:rPr>
              <a:t>ri</a:t>
            </a:r>
            <a:r>
              <a:rPr sz="1600" spc="-4" dirty="0" smtClean="0">
                <a:latin typeface="+mn-lt"/>
                <a:cs typeface="Arial Narrow"/>
              </a:rPr>
              <a:t> </a:t>
            </a:r>
            <a:r>
              <a:rPr sz="1600" spc="4" dirty="0" smtClean="0">
                <a:latin typeface="+mn-lt"/>
                <a:cs typeface="Arial Narrow"/>
              </a:rPr>
              <a:t>Kenda</a:t>
            </a:r>
            <a:r>
              <a:rPr sz="1600" spc="0" dirty="0" smtClean="0">
                <a:latin typeface="+mn-lt"/>
                <a:cs typeface="Arial Narrow"/>
              </a:rPr>
              <a:t>l</a:t>
            </a:r>
            <a:r>
              <a:rPr sz="1600" spc="-4" dirty="0" smtClean="0">
                <a:latin typeface="+mn-lt"/>
                <a:cs typeface="Arial Narrow"/>
              </a:rPr>
              <a:t>l</a:t>
            </a:r>
            <a:r>
              <a:rPr sz="1600" spc="0" dirty="0" smtClean="0">
                <a:latin typeface="+mn-lt"/>
                <a:cs typeface="Arial Narrow"/>
              </a:rPr>
              <a:t>,</a:t>
            </a:r>
            <a:endParaRPr sz="1600" dirty="0">
              <a:latin typeface="+mn-lt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670"/>
              </a:spcBef>
            </a:pPr>
            <a:r>
              <a:rPr sz="1600" spc="0" dirty="0" smtClean="0">
                <a:latin typeface="+mn-lt"/>
                <a:cs typeface="Arial Narrow"/>
              </a:rPr>
              <a:t>Dan</a:t>
            </a:r>
            <a:r>
              <a:rPr sz="1600" spc="9" dirty="0" smtClean="0">
                <a:latin typeface="+mn-lt"/>
                <a:cs typeface="Arial Narrow"/>
              </a:rPr>
              <a:t> </a:t>
            </a:r>
            <a:r>
              <a:rPr sz="1600" spc="0" dirty="0" smtClean="0">
                <a:latin typeface="+mn-lt"/>
                <a:cs typeface="Arial Narrow"/>
              </a:rPr>
              <a:t>Uji Nor</a:t>
            </a:r>
            <a:r>
              <a:rPr sz="1600" spc="-4" dirty="0" smtClean="0">
                <a:latin typeface="+mn-lt"/>
                <a:cs typeface="Arial Narrow"/>
              </a:rPr>
              <a:t>m</a:t>
            </a:r>
            <a:r>
              <a:rPr sz="1600" spc="4" dirty="0" smtClean="0">
                <a:latin typeface="+mn-lt"/>
                <a:cs typeface="Arial Narrow"/>
              </a:rPr>
              <a:t>a</a:t>
            </a:r>
            <a:r>
              <a:rPr sz="1600" spc="0" dirty="0" smtClean="0">
                <a:latin typeface="+mn-lt"/>
                <a:cs typeface="Arial Narrow"/>
              </a:rPr>
              <a:t>l</a:t>
            </a:r>
            <a:r>
              <a:rPr sz="1600" spc="-4" dirty="0" smtClean="0">
                <a:latin typeface="+mn-lt"/>
                <a:cs typeface="Arial Narrow"/>
              </a:rPr>
              <a:t>i</a:t>
            </a:r>
            <a:r>
              <a:rPr sz="1600" spc="0" dirty="0" smtClean="0">
                <a:latin typeface="+mn-lt"/>
                <a:cs typeface="Arial Narrow"/>
              </a:rPr>
              <a:t>t</a:t>
            </a:r>
            <a:r>
              <a:rPr sz="1600" spc="4" dirty="0" smtClean="0">
                <a:latin typeface="+mn-lt"/>
                <a:cs typeface="Arial Narrow"/>
              </a:rPr>
              <a:t>a</a:t>
            </a:r>
            <a:r>
              <a:rPr sz="1600" spc="0" dirty="0" smtClean="0">
                <a:latin typeface="+mn-lt"/>
                <a:cs typeface="Arial Narrow"/>
              </a:rPr>
              <a:t>s</a:t>
            </a:r>
            <a:r>
              <a:rPr sz="1600" spc="-4" dirty="0" smtClean="0">
                <a:latin typeface="+mn-lt"/>
                <a:cs typeface="Arial Narrow"/>
              </a:rPr>
              <a:t> </a:t>
            </a:r>
            <a:r>
              <a:rPr sz="1600" spc="0" dirty="0" smtClean="0">
                <a:latin typeface="+mn-lt"/>
                <a:cs typeface="Arial Narrow"/>
              </a:rPr>
              <a:t>Dari </a:t>
            </a:r>
            <a:r>
              <a:rPr sz="1600" spc="4" dirty="0" smtClean="0">
                <a:latin typeface="+mn-lt"/>
                <a:cs typeface="Arial Narrow"/>
              </a:rPr>
              <a:t>L</a:t>
            </a:r>
            <a:r>
              <a:rPr sz="1600" spc="0" dirty="0" smtClean="0">
                <a:latin typeface="+mn-lt"/>
                <a:cs typeface="Arial Narrow"/>
              </a:rPr>
              <a:t>i</a:t>
            </a:r>
            <a:r>
              <a:rPr sz="1600" spc="-4" dirty="0" smtClean="0">
                <a:latin typeface="+mn-lt"/>
                <a:cs typeface="Arial Narrow"/>
              </a:rPr>
              <a:t>l</a:t>
            </a:r>
            <a:r>
              <a:rPr sz="1600" spc="0" dirty="0" smtClean="0">
                <a:latin typeface="+mn-lt"/>
                <a:cs typeface="Arial Narrow"/>
              </a:rPr>
              <a:t>l</a:t>
            </a:r>
            <a:r>
              <a:rPr sz="1600" spc="-4" dirty="0" smtClean="0">
                <a:latin typeface="+mn-lt"/>
                <a:cs typeface="Arial Narrow"/>
              </a:rPr>
              <a:t>i</a:t>
            </a:r>
            <a:r>
              <a:rPr sz="1600" spc="4" dirty="0" smtClean="0">
                <a:latin typeface="+mn-lt"/>
                <a:cs typeface="Arial Narrow"/>
              </a:rPr>
              <a:t>e</a:t>
            </a:r>
            <a:r>
              <a:rPr sz="1600" spc="0" dirty="0" smtClean="0">
                <a:latin typeface="+mn-lt"/>
                <a:cs typeface="Arial Narrow"/>
              </a:rPr>
              <a:t>f</a:t>
            </a:r>
            <a:r>
              <a:rPr sz="1600" spc="4" dirty="0" smtClean="0">
                <a:latin typeface="+mn-lt"/>
                <a:cs typeface="Arial Narrow"/>
              </a:rPr>
              <a:t>o</a:t>
            </a:r>
            <a:r>
              <a:rPr sz="1600" spc="0" dirty="0" smtClean="0">
                <a:latin typeface="+mn-lt"/>
                <a:cs typeface="Arial Narrow"/>
              </a:rPr>
              <a:t>rd</a:t>
            </a:r>
            <a:endParaRPr sz="1600" dirty="0">
              <a:latin typeface="+mn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2745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251520" y="1126435"/>
            <a:ext cx="8712968" cy="56149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 err="1" smtClean="0">
                <a:solidFill>
                  <a:srgbClr val="002060"/>
                </a:solidFill>
              </a:rPr>
              <a:t>Populasi</a:t>
            </a:r>
            <a:r>
              <a:rPr lang="en-US" sz="2400" u="sng" dirty="0" smtClean="0">
                <a:solidFill>
                  <a:srgbClr val="002060"/>
                </a:solidFill>
              </a:rPr>
              <a:t> </a:t>
            </a:r>
            <a:endParaRPr lang="en-US" sz="2400" u="sng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569214" indent="-342900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id-ID" sz="2000" dirty="0" smtClean="0">
                <a:solidFill>
                  <a:schemeClr val="tx1"/>
                </a:solidFill>
              </a:rPr>
              <a:t>Populasi didefinisikan sebagai k</a:t>
            </a:r>
            <a:r>
              <a:rPr lang="en-US" sz="2000" dirty="0" err="1" smtClean="0">
                <a:solidFill>
                  <a:schemeClr val="tx1"/>
                </a:solidFill>
              </a:rPr>
              <a:t>eseluruhan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pengamatan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objek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perhatian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569214" indent="-342900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Populasi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menggambarkan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sesuatu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sifatnya</a:t>
            </a:r>
            <a:r>
              <a:rPr lang="en-US" sz="2000" dirty="0" smtClean="0">
                <a:solidFill>
                  <a:schemeClr val="tx1"/>
                </a:solidFill>
              </a:rPr>
              <a:t> ideal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teoritis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569214" indent="-342900">
              <a:buSzPct val="80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tx1"/>
                </a:solidFill>
              </a:rPr>
              <a:t>Contoh</a:t>
            </a:r>
            <a:r>
              <a:rPr lang="en-US" sz="2000" dirty="0" smtClean="0">
                <a:solidFill>
                  <a:schemeClr val="tx1"/>
                </a:solidFill>
              </a:rPr>
              <a:t> :</a:t>
            </a:r>
            <a:endParaRPr lang="id-ID" sz="2000" dirty="0" smtClean="0">
              <a:solidFill>
                <a:schemeClr val="tx1"/>
              </a:solidFill>
            </a:endParaRPr>
          </a:p>
          <a:p>
            <a:pPr marL="1044702" lvl="2" indent="-342900">
              <a:buSzPct val="80000"/>
              <a:buFont typeface="Wingdings" panose="05000000000000000000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</a:rPr>
              <a:t>Kumpulan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mahasiswa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Fakultas Sains Dan Teknologi UIN SUSKA RIAU</a:t>
            </a:r>
          </a:p>
          <a:p>
            <a:pPr marL="1044702" lvl="2" indent="-342900">
              <a:buSzPct val="80000"/>
              <a:buFont typeface="Wingdings" panose="05000000000000000000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</a:rPr>
              <a:t>Data perekonomian Propinsi Riau </a:t>
            </a:r>
          </a:p>
          <a:p>
            <a:r>
              <a:rPr lang="id-ID" sz="2400" u="sng" dirty="0" smtClean="0">
                <a:solidFill>
                  <a:srgbClr val="002060"/>
                </a:solidFill>
              </a:rPr>
              <a:t>Sampel</a:t>
            </a:r>
            <a:r>
              <a:rPr lang="en-US" sz="2400" u="sng" dirty="0" smtClean="0">
                <a:solidFill>
                  <a:srgbClr val="002060"/>
                </a:solidFill>
              </a:rPr>
              <a:t> </a:t>
            </a:r>
            <a:endParaRPr lang="en-US" sz="2400" u="sng" dirty="0">
              <a:solidFill>
                <a:srgbClr val="002060"/>
              </a:solidFill>
              <a:sym typeface="Wingdings" pitchFamily="2" charset="2"/>
            </a:endParaRPr>
          </a:p>
          <a:p>
            <a:pPr marL="569214" indent="-342900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id-ID" dirty="0" smtClean="0">
                <a:solidFill>
                  <a:schemeClr val="tx1"/>
                </a:solidFill>
              </a:rPr>
              <a:t>Sampel </a:t>
            </a:r>
            <a:r>
              <a:rPr lang="id-ID" dirty="0">
                <a:solidFill>
                  <a:schemeClr val="tx1"/>
                </a:solidFill>
              </a:rPr>
              <a:t>didefinisikan </a:t>
            </a:r>
            <a:r>
              <a:rPr lang="id-ID" dirty="0" smtClean="0">
                <a:solidFill>
                  <a:schemeClr val="tx1"/>
                </a:solidFill>
              </a:rPr>
              <a:t>bagian dari populasi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perhatian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69214" indent="-342900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id-ID" dirty="0" smtClean="0">
                <a:solidFill>
                  <a:schemeClr val="tx1"/>
                </a:solidFill>
              </a:rPr>
              <a:t>Sampel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menggambarkan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sesuatu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sifatnya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nyata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empiris</a:t>
            </a:r>
            <a:endParaRPr lang="en-US" dirty="0">
              <a:solidFill>
                <a:schemeClr val="tx1"/>
              </a:solidFill>
            </a:endParaRPr>
          </a:p>
          <a:p>
            <a:pPr marL="569214" indent="-342900">
              <a:buSzPct val="80000"/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:</a:t>
            </a:r>
            <a:endParaRPr lang="id-ID" dirty="0">
              <a:solidFill>
                <a:schemeClr val="tx1"/>
              </a:solidFill>
            </a:endParaRPr>
          </a:p>
          <a:p>
            <a:pPr marL="1044702" lvl="2" indent="-342900">
              <a:buSzPct val="80000"/>
              <a:buFont typeface="Wingdings" panose="05000000000000000000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</a:rPr>
              <a:t>Mahasiswa semester IV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Jurusan Sistem Informasi Fakultas </a:t>
            </a:r>
            <a:r>
              <a:rPr lang="id-ID" sz="2000" dirty="0">
                <a:solidFill>
                  <a:schemeClr val="tx1"/>
                </a:solidFill>
              </a:rPr>
              <a:t>Sains Dan Teknologi UIN SUSKA RIAU</a:t>
            </a:r>
          </a:p>
          <a:p>
            <a:pPr marL="1044702" lvl="2" indent="-342900">
              <a:buSzPct val="80000"/>
              <a:buFont typeface="Wingdings" panose="05000000000000000000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</a:rPr>
              <a:t>Pertumbuhan ekonomi Propinsi Riau Pada tahaun 2012 sampai dengan tahun 2014</a:t>
            </a:r>
            <a:endParaRPr lang="en-US" sz="2000" dirty="0" smtClean="0"/>
          </a:p>
          <a:p>
            <a:pPr marL="1501902" lvl="3" indent="-342900">
              <a:buSzPct val="8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fr-CA" sz="18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POPULASI DAN SAMPEL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POPULASI DAN SAMPEL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35696" y="1268760"/>
            <a:ext cx="4320480" cy="2520280"/>
            <a:chOff x="1979712" y="1700808"/>
            <a:chExt cx="4320480" cy="2520280"/>
          </a:xfrm>
        </p:grpSpPr>
        <p:sp>
          <p:nvSpPr>
            <p:cNvPr id="2" name="Rectangle 1"/>
            <p:cNvSpPr/>
            <p:nvPr/>
          </p:nvSpPr>
          <p:spPr>
            <a:xfrm>
              <a:off x="1979712" y="1700808"/>
              <a:ext cx="4320480" cy="252028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d-ID" dirty="0" smtClean="0">
                  <a:solidFill>
                    <a:schemeClr val="tx1"/>
                  </a:solidFill>
                </a:rPr>
                <a:t>S(Popupasi)</a:t>
              </a:r>
            </a:p>
            <a:p>
              <a:r>
                <a:rPr lang="id-ID" dirty="0">
                  <a:solidFill>
                    <a:schemeClr val="tx1"/>
                  </a:solidFill>
                </a:rPr>
                <a:t>	</a:t>
              </a:r>
              <a:r>
                <a:rPr lang="id-ID" dirty="0" smtClean="0">
                  <a:solidFill>
                    <a:schemeClr val="tx1"/>
                  </a:solidFill>
                </a:rPr>
                <a:t>		</a:t>
              </a:r>
            </a:p>
            <a:p>
              <a:endParaRPr lang="id-ID" dirty="0">
                <a:solidFill>
                  <a:schemeClr val="tx1"/>
                </a:solidFill>
              </a:endParaRPr>
            </a:p>
            <a:p>
              <a:r>
                <a:rPr lang="id-ID" dirty="0" smtClean="0">
                  <a:solidFill>
                    <a:schemeClr val="tx1"/>
                  </a:solidFill>
                </a:rPr>
                <a:t>				</a:t>
              </a:r>
            </a:p>
            <a:p>
              <a:endParaRPr lang="id-ID" dirty="0">
                <a:solidFill>
                  <a:schemeClr val="tx1"/>
                </a:solidFill>
              </a:endParaRPr>
            </a:p>
            <a:p>
              <a:endParaRPr lang="id-ID" dirty="0" smtClean="0">
                <a:solidFill>
                  <a:schemeClr val="tx1"/>
                </a:solidFill>
              </a:endParaRPr>
            </a:p>
            <a:p>
              <a:r>
                <a:rPr lang="id-ID" dirty="0">
                  <a:solidFill>
                    <a:schemeClr val="tx1"/>
                  </a:solidFill>
                </a:rPr>
                <a:t>	</a:t>
              </a:r>
              <a:r>
                <a:rPr lang="id-ID" dirty="0" smtClean="0">
                  <a:solidFill>
                    <a:schemeClr val="tx1"/>
                  </a:solidFill>
                </a:rPr>
                <a:t>		Sampel</a:t>
              </a:r>
            </a:p>
            <a:p>
              <a:endParaRPr lang="id-ID" dirty="0">
                <a:solidFill>
                  <a:schemeClr val="tx1"/>
                </a:solidFill>
              </a:endParaRPr>
            </a:p>
            <a:p>
              <a:r>
                <a:rPr lang="id-ID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m</a:t>
              </a:r>
              <a:r>
                <a:rPr lang="id-ID" dirty="0" smtClean="0">
                  <a:solidFill>
                    <a:schemeClr val="tx1"/>
                  </a:solidFill>
                </a:rPr>
                <a:t>,</a:t>
              </a:r>
              <a:r>
                <a:rPr lang="id-ID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s</a:t>
              </a:r>
              <a:r>
                <a:rPr lang="id-ID" dirty="0" smtClean="0">
                  <a:solidFill>
                    <a:schemeClr val="tx1"/>
                  </a:solidFill>
                </a:rPr>
                <a:t>,P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3131840" y="1988840"/>
                  <a:ext cx="1853232" cy="1853232"/>
                </a:xfrm>
                <a:prstGeom prst="ellipse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id-ID" dirty="0" smtClean="0"/>
                    <a:t>,s,p</a:t>
                  </a:r>
                  <a:endParaRPr lang="id-ID" dirty="0"/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1988840"/>
                  <a:ext cx="1853232" cy="1853232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/>
              <p:cNvSpPr txBox="1">
                <a:spLocks/>
              </p:cNvSpPr>
              <p:nvPr/>
            </p:nvSpPr>
            <p:spPr>
              <a:xfrm>
                <a:off x="251520" y="3789039"/>
                <a:ext cx="8712968" cy="295232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id-ID" dirty="0" smtClean="0">
                    <a:solidFill>
                      <a:schemeClr val="tx1"/>
                    </a:solidFill>
                  </a:rPr>
                  <a:t>Karakteristik yang dihitung (diukur) dari populasi disebut parameter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id-ID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d-ID" dirty="0" smtClean="0">
                    <a:solidFill>
                      <a:schemeClr val="tx1"/>
                    </a:solidFill>
                  </a:rPr>
                  <a:t>	: mean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id-ID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id-ID" dirty="0" smtClean="0">
                    <a:solidFill>
                      <a:schemeClr val="tx1"/>
                    </a:solidFill>
                  </a:rPr>
                  <a:t>	: standar deviasi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id-ID" dirty="0" smtClean="0">
                    <a:solidFill>
                      <a:schemeClr val="tx1"/>
                    </a:solidFill>
                  </a:rPr>
                  <a:t>P	: proporsi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endParaRPr lang="id-ID" dirty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d-ID" dirty="0">
                    <a:solidFill>
                      <a:schemeClr val="tx1"/>
                    </a:solidFill>
                  </a:rPr>
                  <a:t>Karakteristik yang dihitung (diukur) dari </a:t>
                </a:r>
                <a:r>
                  <a:rPr lang="id-ID" dirty="0" smtClean="0">
                    <a:solidFill>
                      <a:schemeClr val="tx1"/>
                    </a:solidFill>
                  </a:rPr>
                  <a:t>sampel disebut statistik</a:t>
                </a:r>
                <a:endParaRPr lang="id-ID" dirty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id-ID" dirty="0" smtClean="0">
                    <a:solidFill>
                      <a:schemeClr val="tx1"/>
                    </a:solidFill>
                  </a:rPr>
                  <a:t>	: nilai rata-rata</a:t>
                </a:r>
                <a:endParaRPr lang="id-ID" dirty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d-ID" dirty="0" smtClean="0">
                    <a:solidFill>
                      <a:schemeClr val="tx1"/>
                    </a:solidFill>
                  </a:rPr>
                  <a:t>s		: </a:t>
                </a:r>
                <a:r>
                  <a:rPr lang="id-ID" dirty="0">
                    <a:solidFill>
                      <a:schemeClr val="tx1"/>
                    </a:solidFill>
                  </a:rPr>
                  <a:t>standar deviasi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d-ID" dirty="0" smtClean="0">
                    <a:solidFill>
                      <a:schemeClr val="tx1"/>
                    </a:solidFill>
                  </a:rPr>
                  <a:t>p</a:t>
                </a:r>
                <a:r>
                  <a:rPr lang="id-ID" dirty="0">
                    <a:solidFill>
                      <a:schemeClr val="tx1"/>
                    </a:solidFill>
                  </a:rPr>
                  <a:t>	: proporsi</a:t>
                </a:r>
                <a:endParaRPr lang="fr-CA" dirty="0">
                  <a:solidFill>
                    <a:schemeClr val="tx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endParaRPr lang="fr-CA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89039"/>
                <a:ext cx="8712968" cy="2952327"/>
              </a:xfrm>
              <a:prstGeom prst="rect">
                <a:avLst/>
              </a:prstGeom>
              <a:blipFill rotWithShape="0">
                <a:blip r:embed="rId4"/>
                <a:stretch>
                  <a:fillRect l="-1748" t="-22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56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251520" y="1126435"/>
            <a:ext cx="8712968" cy="5614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200" dirty="0" smtClean="0"/>
              <a:t>	</a:t>
            </a:r>
            <a:r>
              <a:rPr lang="id-ID" sz="2200" dirty="0" smtClean="0">
                <a:solidFill>
                  <a:schemeClr val="tx1"/>
                </a:solidFill>
              </a:rPr>
              <a:t>Pada umum nya dalam penelitian yang dipakai adalah sampel, </a:t>
            </a:r>
            <a:r>
              <a:rPr lang="id-ID" sz="2200" dirty="0">
                <a:solidFill>
                  <a:schemeClr val="tx1"/>
                </a:solidFill>
              </a:rPr>
              <a:t>meskipun </a:t>
            </a:r>
            <a:r>
              <a:rPr lang="id-ID" sz="2200" dirty="0" smtClean="0">
                <a:solidFill>
                  <a:schemeClr val="tx1"/>
                </a:solidFill>
              </a:rPr>
              <a:t>populasi merupakan gambaran </a:t>
            </a:r>
            <a:r>
              <a:rPr lang="id-ID" sz="2200" dirty="0">
                <a:solidFill>
                  <a:schemeClr val="tx1"/>
                </a:solidFill>
              </a:rPr>
              <a:t>yang </a:t>
            </a:r>
            <a:r>
              <a:rPr lang="id-ID" sz="2200" dirty="0" smtClean="0">
                <a:solidFill>
                  <a:schemeClr val="tx1"/>
                </a:solidFill>
              </a:rPr>
              <a:t>ideal. </a:t>
            </a:r>
            <a:endParaRPr lang="id-ID" sz="22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d-ID" sz="2200" dirty="0" smtClean="0">
                <a:solidFill>
                  <a:schemeClr val="tx1"/>
                </a:solidFill>
              </a:rPr>
              <a:t>	Hal ini dikarenakan dengan menggunakan sampel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chemeClr val="tx1"/>
                </a:solidFill>
              </a:rPr>
              <a:t>Waktu yang diperlukan untuk mengumpulkan data lebih singkat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chemeClr val="tx1"/>
                </a:solidFill>
              </a:rPr>
              <a:t>Dana yang diperlikan lebih sedikit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chemeClr val="tx1"/>
                </a:solidFill>
              </a:rPr>
              <a:t>Data yang diperoleh cukup akurat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chemeClr val="tx1"/>
                </a:solidFill>
              </a:rPr>
              <a:t>Dengan statistika inferensia dapat dilakukan generalisasi</a:t>
            </a:r>
          </a:p>
          <a:p>
            <a:pPr marL="0" indent="0">
              <a:buNone/>
            </a:pPr>
            <a:r>
              <a:rPr lang="id-ID" sz="2200" dirty="0" smtClean="0">
                <a:solidFill>
                  <a:srgbClr val="002060"/>
                </a:solidFill>
              </a:rPr>
              <a:t>Note :</a:t>
            </a:r>
          </a:p>
          <a:p>
            <a:pPr marL="0" indent="0" algn="just">
              <a:buNone/>
            </a:pPr>
            <a:r>
              <a:rPr lang="id-ID" sz="2200" dirty="0" smtClean="0">
                <a:solidFill>
                  <a:schemeClr val="tx1"/>
                </a:solidFill>
              </a:rPr>
              <a:t>Sampel yang diambil harus merupakan sampel yang representatif, yaitu sampel yang dapat menggambarkan karakteristik populasinya yang diperoleh dengan cara sampling yang benar.</a:t>
            </a:r>
          </a:p>
          <a:p>
            <a:pPr marL="0" indent="0">
              <a:buNone/>
            </a:pPr>
            <a:r>
              <a:rPr lang="id-ID" sz="2200" dirty="0">
                <a:solidFill>
                  <a:schemeClr val="tx1"/>
                </a:solidFill>
              </a:rPr>
              <a:t>	</a:t>
            </a:r>
            <a:endParaRPr lang="fr-CA" sz="2200" dirty="0" smtClean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POPULASI DAN SAMPEL</a:t>
            </a:r>
            <a:endParaRPr lang="fr-CA" sz="40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16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1008</TotalTime>
  <Words>1858</Words>
  <Application>Microsoft Office PowerPoint</Application>
  <PresentationFormat>On-screen Show (4:3)</PresentationFormat>
  <Paragraphs>582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Retrospect</vt:lpstr>
      <vt:lpstr>Worksheet</vt:lpstr>
      <vt:lpstr>KONSEP STATISTIKA, PENGOLAHAN Data dan PENYAJIAN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 TEORITIS</dc:title>
  <dc:creator>rohman</dc:creator>
  <cp:lastModifiedBy>ASUS</cp:lastModifiedBy>
  <cp:revision>218</cp:revision>
  <dcterms:created xsi:type="dcterms:W3CDTF">2010-11-26T02:41:07Z</dcterms:created>
  <dcterms:modified xsi:type="dcterms:W3CDTF">2021-03-17T02:14:26Z</dcterms:modified>
</cp:coreProperties>
</file>